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s/comment1.xml" ContentType="application/vnd.openxmlformats-officedocument.presentationml.comments+xml"/>
  <Override PartName="/ppt/slides/slide19.xml" ContentType="application/vnd.openxmlformats-officedocument.presentationml.slide+xml"/>
  <Override PartName="/ppt/comments/comment2.xml" ContentType="application/vnd.openxmlformats-officedocument.presentationml.comments+xml"/>
  <Override PartName="/ppt/slides/slide20.xml" ContentType="application/vnd.openxmlformats-officedocument.presentationml.slide+xml"/>
  <Override PartName="/ppt/comments/comment3.xml" ContentType="application/vnd.openxmlformats-officedocument.presentationml.comment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ov" ContentType="video/unknown"/>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media/image3.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2.mov" ContentType="video/unknown"/>
  <Override PartName="/ppt/media/image4.jpeg" ContentType="image/jpeg"/>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7"/>
    <p:sldId id="275" r:id="rId29"/>
    <p:sldId id="276" r:id="rId31"/>
    <p:sldId id="277" r:id="rId32"/>
    <p:sldId id="278" r:id="rId33"/>
    <p:sldId id="279" r:id="rId34"/>
    <p:sldId id="280" r:id="rId3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n"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n"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n"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comments" Target="comments/comment1.xml"/><Relationship Id="rId27" Type="http://schemas.openxmlformats.org/officeDocument/2006/relationships/slide" Target="slides/slide19.xml"/><Relationship Id="rId28" Type="http://schemas.openxmlformats.org/officeDocument/2006/relationships/comments" Target="comments/comment2.xml"/><Relationship Id="rId29" Type="http://schemas.openxmlformats.org/officeDocument/2006/relationships/slide" Target="slides/slide20.xml"/><Relationship Id="rId30" Type="http://schemas.openxmlformats.org/officeDocument/2006/relationships/comments" Target="comments/comment3.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3-30T22:43:26.731" idx="1">
    <p:pos x="936" y="3808"/>
    <p:text>In between of course is big nonlinear stochastic ... fascinating object to me as an applied mathematician.  I’ll talk about one aspect of our work here ... statistical description I’m fSay ... will tell you about one aspect of our work </p:text>
  </p:cm>
  <p:cm authorId="0" dt="2017-03-30T22:43:26.731" idx="2">
    <p:pos x="2928" y="208"/>
    <p:text>Dynamics of neural circuits are central to problem of neural coding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7-03-30T22:43:26.935" idx="3">
    <p:pos x="5728" y="208"/>
    <p:text>... and imaging techniques, we now have window into simul dyn of many neur.... </p:text>
  </p:cm>
  <p:cm authorId="0" dt="2017-03-30T22:43:26.936" idx="4">
    <p:pos x="4512" y="2104"/>
    <p:text>FOR EXAMPLE, SAY WE LOOK AT RESPONSES OF A PAIR OF NEURONS, SIMULTANEOUSLY.  HERE’S HOW WILL QUANTIFY THEIR RESPONSE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7-03-30T22:43:27.136" idx="5">
    <p:pos x="936" y="3808"/>
    <p:text>In between of course is big nonlinear stochastic ... fascinating object to me as an applied mathematician.  I’ll talk about one aspect of our work here ... statistical description I’m fSay ... will tell you about one aspect of our work </p:text>
  </p:cm>
  <p:cm authorId="0" dt="2017-03-30T22:43:27.137" idx="6">
    <p:pos x="2928" y="208"/>
    <p:text>Dynamics of neural circuits are central to problem of neural coding ...</p:text>
  </p:cm>
</p:cmLst>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ph type="sldImg"/>
          </p:nvPr>
        </p:nvSpPr>
        <p:spPr>
          <a:xfrm>
            <a:off x="1143000" y="685800"/>
            <a:ext cx="4572000" cy="3429000"/>
          </a:xfrm>
          <a:prstGeom prst="rect">
            <a:avLst/>
          </a:prstGeom>
        </p:spPr>
        <p:txBody>
          <a:bodyPr/>
          <a:lstStyle/>
          <a:p>
            <a:pPr/>
          </a:p>
        </p:txBody>
      </p:sp>
      <p:sp>
        <p:nvSpPr>
          <p:cNvPr id="129" name="Shape 12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4/09 – ABOUT 27 MINS</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!!!!!!!!!!!!!!!!!!!!!!!!!!!!!!!!!!!!!!!!!!!!!!READ NOTES PAGES!!!!!!!!!!!!!!!!!!!!!!!!!!!!!!!!!!!!!!!!!!!!!!!!!!!!!!1</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OVERALL remark, 12/03 BWF – make sure are clear about own contribs! </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Thesis talk – In my thesis I show…</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With emphasis on NEW remarks in NOTES pages … ESPECIALLY FACT THAT it is worth looking for our mechanism </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for phasic tonic transition because … once figure out what mechanism is, can look for brain areas equipped to carry out that </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mechanism.  In our case this mech is just decreased baseline inputs.  WELL we just saw that prefrontal areas are afferent to </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LC … with excitatory and, due to recent GAJ data, also inhibitory inputs.  So, due to the discovery that baseline rate matters, this makes</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prefontal areas candidates for directly influencing LC mode.  V. interesting in context of cognitive control.  Perhaps should make a slide on this.</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OTHER thing to emph is role of TONIC mode – so LC mode is “so great” at the task, why would you ever want to be tonic?  Maybe also good for a slide.</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cognitive control:  changes in behavoiur to adapt to changing circumstances</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SIAM:  25 mins</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FROM SPIKES TO SPEED-ACCURACY VIA THE BRAINSTEM</a:t>
            </a:r>
            <a:br>
              <a:rPr>
                <a:latin typeface="Heiti TC Light"/>
                <a:ea typeface="Heiti TC Light"/>
                <a:cs typeface="Heiti TC Light"/>
                <a:sym typeface="Heiti TC Light"/>
              </a:rPr>
            </a:br>
            <a:br>
              <a:rPr>
                <a:latin typeface="Heiti TC Light"/>
                <a:ea typeface="Heiti TC Light"/>
                <a:cs typeface="Heiti TC Light"/>
                <a:sym typeface="Heiti TC Light"/>
              </a:rPr>
            </a:br>
            <a:br>
              <a:rPr>
                <a:latin typeface="Heiti TC Light"/>
                <a:ea typeface="Heiti TC Light"/>
                <a:cs typeface="Heiti TC Light"/>
                <a:sym typeface="Heiti TC Light"/>
              </a:rPr>
            </a:br>
            <a:br>
              <a:rPr>
                <a:latin typeface="Heiti TC Light"/>
                <a:ea typeface="Heiti TC Light"/>
                <a:cs typeface="Heiti TC Light"/>
                <a:sym typeface="Heiti TC Light"/>
              </a:rPr>
            </a:br>
            <a:r>
              <a:t>Recent brain recordings suggest a link between different firing patterns in</a:t>
            </a:r>
            <a:br>
              <a:rPr>
                <a:latin typeface="Heiti TC Light"/>
                <a:ea typeface="Heiti TC Light"/>
                <a:cs typeface="Heiti TC Light"/>
                <a:sym typeface="Heiti TC Light"/>
              </a:rPr>
            </a:br>
            <a:r>
              <a:t>the brainstem nucleus locus coeruleus (LC) and different levels of</a:t>
            </a:r>
            <a:br>
              <a:rPr>
                <a:latin typeface="Heiti TC Light"/>
                <a:ea typeface="Heiti TC Light"/>
                <a:cs typeface="Heiti TC Light"/>
                <a:sym typeface="Heiti TC Light"/>
              </a:rPr>
            </a:br>
            <a:r>
              <a:t>performance in simple cognitive tasks.  I will describe mathematical models</a:t>
            </a:r>
            <a:br>
              <a:rPr>
                <a:latin typeface="Heiti TC Light"/>
                <a:ea typeface="Heiti TC Light"/>
                <a:cs typeface="Heiti TC Light"/>
                <a:sym typeface="Heiti TC Light"/>
              </a:rPr>
            </a:br>
            <a:r>
              <a:t>for these firing patterns, based on phase reduction and a probability</a:t>
            </a:r>
            <a:br>
              <a:rPr>
                <a:latin typeface="Heiti TC Light"/>
                <a:ea typeface="Heiti TC Light"/>
                <a:cs typeface="Heiti TC Light"/>
                <a:sym typeface="Heiti TC Light"/>
              </a:rPr>
            </a:br>
            <a:r>
              <a:t>density formulation.  Then, in an extension of previous work, I will discuss</a:t>
            </a:r>
            <a:br>
              <a:rPr>
                <a:latin typeface="Heiti TC Light"/>
                <a:ea typeface="Heiti TC Light"/>
                <a:cs typeface="Heiti TC Light"/>
                <a:sym typeface="Heiti TC Light"/>
              </a:rPr>
            </a:br>
            <a:r>
              <a:t>a possible role for the LC in optimizing speed and accuracy in decision</a:t>
            </a:r>
            <a:br>
              <a:rPr>
                <a:latin typeface="Heiti TC Light"/>
                <a:ea typeface="Heiti TC Light"/>
                <a:cs typeface="Heiti TC Light"/>
                <a:sym typeface="Heiti TC Light"/>
              </a:rPr>
            </a:br>
            <a:r>
              <a:t>tasks, via release of neuromodulators which dynamically adjust the</a:t>
            </a:r>
            <a:br>
              <a:rPr>
                <a:latin typeface="Heiti TC Light"/>
                <a:ea typeface="Heiti TC Light"/>
                <a:cs typeface="Heiti TC Light"/>
                <a:sym typeface="Heiti TC Light"/>
              </a:rPr>
            </a:br>
            <a:r>
              <a:t>sensitivity (i.e. gain) of neural populations.  This joint work with Jeff</a:t>
            </a:r>
            <a:br>
              <a:rPr>
                <a:latin typeface="Heiti TC Light"/>
                <a:ea typeface="Heiti TC Light"/>
                <a:cs typeface="Heiti TC Light"/>
                <a:sym typeface="Heiti TC Light"/>
              </a:rPr>
            </a:br>
            <a:r>
              <a:t>Moehlis, Phil Holmes, Mark Gilzenrat, and Jonathan Cohen.</a:t>
            </a:r>
            <a:br>
              <a:rPr>
                <a:latin typeface="Heiti TC Light"/>
                <a:ea typeface="Heiti TC Light"/>
                <a:cs typeface="Heiti TC Light"/>
                <a:sym typeface="Heiti TC Light"/>
              </a:rPr>
            </a: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lvl1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lvl1pPr>
          </a:lstStyle>
          <a:p>
            <a:pPr/>
            <a:r>
              <a:t>C elegans is nematode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Start with perhaps the most classical example of information being carried in statistics, that of hubel and wiesel, more than 40 years ago.</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Here see, for diff. orientations, diff rates elicited … in this sense, rates carry info about the stimulus identity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Say – when think about stats, think about frequency, but info can also be carried in higher order stats like regularity of ISIs and corrs</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Examples of info being carried primarily on both of these spatial (avg over many neurons) and temporal (avg over window to get stats) scales in neurobio.</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Today, describe how we're using math modeling to describe aspects of these different types of signal encoding.</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(Note – of course have continuum … today will consider to 'extreme points' in range of scales …)</a:t>
            </a: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p>
          <a:p>
            <a: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pPr>
            <a:r>
              <a:t>My goal is to use tools from stat mech, probability, and dynamical systems to address fundamental questions about information transmission in the brain at both of these levels and scales…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lvl1pPr marL="40639" marR="40639" defTabSz="914400">
              <a:spcBef>
                <a:spcPts val="400"/>
              </a:spcBef>
              <a:buClr>
                <a:srgbClr val="000000"/>
              </a:buClr>
              <a:buFont typeface="Times New Roman"/>
              <a:defRPr sz="1200">
                <a:uFill>
                  <a:solidFill>
                    <a:srgbClr val="000000"/>
                  </a:solidFill>
                </a:uFill>
                <a:latin typeface="+mj-lt"/>
                <a:ea typeface="+mj-ea"/>
                <a:cs typeface="+mj-cs"/>
                <a:sym typeface="Times New Roman"/>
              </a:defRPr>
            </a:lvl1pPr>
          </a:lstStyle>
          <a:p>
            <a:pPr/>
            <a:r>
              <a:t>Might wonder whether info is also carried on finer scales, and it 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defRPr sz="1600"/>
            </a:pPr>
            <a:r>
              <a:t>Here is an example of the of kind of populations I am thinking about.</a:t>
            </a:r>
          </a:p>
          <a:p>
            <a:pPr>
              <a:defRPr sz="1600"/>
            </a:pPr>
            <a:r>
              <a:t>This movie was constructed from recordings of primate retinal ganglion cells.</a:t>
            </a:r>
          </a:p>
          <a:p>
            <a:pPr>
              <a:defRPr sz="1600"/>
            </a:pPr>
            <a:r>
              <a:t>(The output cells of the retina). </a:t>
            </a:r>
          </a:p>
          <a:p>
            <a:pPr>
              <a:defRPr sz="1600"/>
            </a:pPr>
            <a:r>
              <a:t>Each oval represents one cell; the shape is</a:t>
            </a:r>
          </a:p>
          <a:p>
            <a:pPr>
              <a:defRPr sz="1600"/>
            </a:pPr>
            <a:r>
              <a:t>an approximation of the spatial extent of the cell's receptive field. The spike times</a:t>
            </a:r>
          </a:p>
          <a:p>
            <a:pPr>
              <a:defRPr sz="1600"/>
            </a:pPr>
            <a:r>
              <a:t>during this recording are indicated by the cell flashing red. We can see large,</a:t>
            </a:r>
          </a:p>
          <a:p>
            <a:pPr>
              <a:defRPr sz="1600"/>
            </a:pPr>
            <a:r>
              <a:t>synchronous, spatially contiguous clusters. </a:t>
            </a:r>
          </a:p>
          <a:p>
            <a:pPr>
              <a:defRPr sz="1600">
                <a:ln w="2032">
                  <a:solidFill>
                    <a:srgbClr val="000000"/>
                  </a:solidFill>
                </a:ln>
                <a:noFill/>
              </a:defRPr>
            </a:pPr>
          </a:p>
          <a:p>
            <a:pPr>
              <a:defRPr sz="1600">
                <a:ln w="2032">
                  <a:solidFill>
                    <a:srgbClr val="000000"/>
                  </a:solidFill>
                </a:ln>
                <a:noFill/>
              </a:defRPr>
            </a:pPr>
          </a:p>
          <a:p>
            <a:pPr>
              <a:defRPr sz="1600">
                <a:ln w="2032">
                  <a:solidFill>
                    <a:srgbClr val="000000"/>
                  </a:solidFill>
                </a:ln>
                <a:noFill/>
              </a:defRPr>
            </a:pPr>
          </a:p>
          <a:p>
            <a:pPr>
              <a:defRPr sz="1600">
                <a:ln w="2032">
                  <a:solidFill>
                    <a:srgbClr val="000000"/>
                  </a:solidFill>
                </a:ln>
                <a:noFill/>
              </a:defRPr>
            </a:pPr>
            <a:r>
              <a:t>(These are not obviously stimulus driven; during this recording, the retina was </a:t>
            </a:r>
          </a:p>
          <a:p>
            <a:pPr>
              <a:defRPr sz="1600">
                <a:ln w="2032">
                  <a:solidFill>
                    <a:srgbClr val="000000"/>
                  </a:solidFill>
                </a:ln>
                <a:noFill/>
              </a:defRPr>
            </a:pPr>
            <a:r>
              <a:t>stimulated by a randomly flickering checkerboard pattern, but the checkers were </a:t>
            </a:r>
          </a:p>
          <a:p>
            <a:pPr>
              <a:defRPr sz="1600">
                <a:ln w="2032">
                  <a:solidFill>
                    <a:srgbClr val="000000"/>
                  </a:solidFill>
                </a:ln>
                <a:noFill/>
              </a:defRPr>
            </a:pPr>
            <a:r>
              <a:t>small relative to the receptive fields.)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 name="Shape 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9_Default Design">
    <p:spTree>
      <p:nvGrpSpPr>
        <p:cNvPr id="1" name=""/>
        <p:cNvGrpSpPr/>
        <p:nvPr/>
      </p:nvGrpSpPr>
      <p:grpSpPr>
        <a:xfrm>
          <a:off x="0" y="0"/>
          <a:ext cx="0" cy="0"/>
          <a:chOff x="0" y="0"/>
          <a:chExt cx="0" cy="0"/>
        </a:xfrm>
      </p:grpSpPr>
      <p:sp>
        <p:nvSpPr>
          <p:cNvPr id="74" name="Shape 74"/>
          <p:cNvSpPr/>
          <p:nvPr>
            <p:ph type="sldNum" sz="quarter" idx="2"/>
          </p:nvPr>
        </p:nvSpPr>
        <p:spPr>
          <a:xfrm>
            <a:off x="7829550" y="6477000"/>
            <a:ext cx="342900" cy="358589"/>
          </a:xfrm>
          <a:prstGeom prst="rect">
            <a:avLst/>
          </a:prstGeom>
        </p:spPr>
        <p:txBody>
          <a:bodyPr/>
          <a:lstStyle>
            <a:lvl1pPr>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81" name="Shape 81"/>
          <p:cNvSpPr/>
          <p:nvPr/>
        </p:nvSpPr>
        <p:spPr>
          <a:xfrm>
            <a:off x="-1" y="609600"/>
            <a:ext cx="9144001" cy="1588"/>
          </a:xfrm>
          <a:prstGeom prst="line">
            <a:avLst/>
          </a:prstGeom>
          <a:ln>
            <a:solidFill>
              <a:srgbClr val="000000"/>
            </a:solidFill>
          </a:ln>
        </p:spPr>
        <p:txBody>
          <a:bodyPr lIns="0" tIns="0" rIns="0" bIns="0"/>
          <a:lstStyle/>
          <a:p>
            <a:pPr/>
          </a:p>
        </p:txBody>
      </p:sp>
      <p:sp>
        <p:nvSpPr>
          <p:cNvPr id="82" name="Shape 82"/>
          <p:cNvSpPr/>
          <p:nvPr>
            <p:ph type="title"/>
          </p:nvPr>
        </p:nvSpPr>
        <p:spPr>
          <a:xfrm>
            <a:off x="152400" y="0"/>
            <a:ext cx="8991600" cy="609600"/>
          </a:xfrm>
          <a:prstGeom prst="rect">
            <a:avLst/>
          </a:prstGeom>
        </p:spPr>
        <p:txBody>
          <a:bodyPr lIns="0" tIns="0" rIns="0" bIns="0" anchor="ctr"/>
          <a:lstStyle>
            <a:lvl1pPr marL="0" marR="0"/>
          </a:lstStyle>
          <a:p>
            <a:pPr/>
            <a:r>
              <a:t>Title Text</a:t>
            </a:r>
          </a:p>
        </p:txBody>
      </p:sp>
      <p:sp>
        <p:nvSpPr>
          <p:cNvPr id="83" name="Shape 83"/>
          <p:cNvSpPr/>
          <p:nvPr>
            <p:ph type="body" idx="1"/>
          </p:nvPr>
        </p:nvSpPr>
        <p:spPr>
          <a:xfrm>
            <a:off x="152400" y="838200"/>
            <a:ext cx="8991600" cy="6019800"/>
          </a:xfrm>
          <a:prstGeom prst="rect">
            <a:avLst/>
          </a:prstGeom>
        </p:spPr>
        <p:txBody>
          <a:bodyPr lIns="0" tIns="0" rIns="0" bIns="0"/>
          <a:lstStyle>
            <a:lvl1pPr marL="342900" marR="0"/>
            <a:lvl2pPr marL="742950" marR="0"/>
            <a:lvl3pPr marL="1143000" marR="0"/>
            <a:lvl4pPr marL="1600200" marR="0"/>
            <a:lvl5pPr marL="2057400" marR="0"/>
          </a:lstStyle>
          <a:p>
            <a:pPr/>
            <a:r>
              <a:t>Body Level One</a:t>
            </a:r>
          </a:p>
          <a:p>
            <a:pPr lvl="1"/>
            <a:r>
              <a:t>Body Level Two</a:t>
            </a:r>
          </a:p>
          <a:p>
            <a:pPr lvl="2"/>
            <a:r>
              <a:t>Body Level Three</a:t>
            </a:r>
          </a:p>
          <a:p>
            <a:pPr lvl="3"/>
            <a:r>
              <a:t>Body Level Four</a:t>
            </a:r>
          </a:p>
          <a:p>
            <a:pPr lvl="4"/>
            <a:r>
              <a:t>Body Level Five</a:t>
            </a:r>
          </a:p>
        </p:txBody>
      </p:sp>
      <p:sp>
        <p:nvSpPr>
          <p:cNvPr id="84" name="Shape 84"/>
          <p:cNvSpPr/>
          <p:nvPr>
            <p:ph type="sldNum" sz="quarter" idx="2"/>
          </p:nvPr>
        </p:nvSpPr>
        <p:spPr>
          <a:xfrm>
            <a:off x="7854950" y="6477000"/>
            <a:ext cx="292100" cy="297247"/>
          </a:xfrm>
          <a:prstGeom prst="rect">
            <a:avLst/>
          </a:prstGeom>
        </p:spPr>
        <p:txBody>
          <a:bodyPr/>
          <a:lstStyle>
            <a:lvl1pPr>
              <a:defRPr b="0"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spTree>
      <p:nvGrpSpPr>
        <p:cNvPr id="1" name=""/>
        <p:cNvGrpSpPr/>
        <p:nvPr/>
      </p:nvGrpSpPr>
      <p:grpSpPr>
        <a:xfrm>
          <a:off x="0" y="0"/>
          <a:ext cx="0" cy="0"/>
          <a:chOff x="0" y="0"/>
          <a:chExt cx="0" cy="0"/>
        </a:xfrm>
      </p:grpSpPr>
      <p:sp>
        <p:nvSpPr>
          <p:cNvPr id="91" name="Shape 91"/>
          <p:cNvSpPr/>
          <p:nvPr>
            <p:ph type="title"/>
          </p:nvPr>
        </p:nvSpPr>
        <p:spPr>
          <a:xfrm>
            <a:off x="152400" y="0"/>
            <a:ext cx="8991600" cy="609600"/>
          </a:xfrm>
          <a:prstGeom prst="rect">
            <a:avLst/>
          </a:prstGeom>
        </p:spPr>
        <p:txBody>
          <a:bodyPr lIns="0" tIns="0" rIns="0" bIns="0" anchor="ctr"/>
          <a:lstStyle>
            <a:lvl1pPr marL="0" marR="0">
              <a:defRPr sz="2600">
                <a:latin typeface="+mn-lt"/>
                <a:ea typeface="+mn-ea"/>
                <a:cs typeface="+mn-cs"/>
                <a:sym typeface="Arial"/>
              </a:defRPr>
            </a:lvl1pPr>
          </a:lstStyle>
          <a:p>
            <a:pPr/>
            <a:r>
              <a:t>Title Text</a:t>
            </a:r>
          </a:p>
        </p:txBody>
      </p:sp>
      <p:sp>
        <p:nvSpPr>
          <p:cNvPr id="92" name="Shape 92"/>
          <p:cNvSpPr/>
          <p:nvPr>
            <p:ph type="body" idx="1"/>
          </p:nvPr>
        </p:nvSpPr>
        <p:spPr>
          <a:xfrm>
            <a:off x="152400" y="838200"/>
            <a:ext cx="8991600" cy="6019800"/>
          </a:xfrm>
          <a:prstGeom prst="rect">
            <a:avLst/>
          </a:prstGeom>
        </p:spPr>
        <p:txBody>
          <a:bodyPr lIns="0" tIns="0" rIns="0" bIns="0"/>
          <a:lstStyle>
            <a:lvl1pPr marL="342900" marR="0">
              <a:defRPr sz="2200"/>
            </a:lvl1pPr>
            <a:lvl2pPr marL="742950" marR="0">
              <a:defRPr sz="2000"/>
            </a:lvl2pPr>
            <a:lvl3pPr marL="1143000" marR="0">
              <a:defRPr sz="1800"/>
            </a:lvl3pPr>
            <a:lvl4pPr marL="1600200" marR="0">
              <a:defRPr sz="1600"/>
            </a:lvl4pPr>
            <a:lvl5pPr marL="2057400" marR="0">
              <a:defRPr sz="1800"/>
            </a:lvl5pPr>
          </a:lstStyle>
          <a:p>
            <a:pPr/>
            <a:r>
              <a:t>Body Level One</a:t>
            </a:r>
          </a:p>
          <a:p>
            <a:pPr lvl="1"/>
            <a:r>
              <a:t>Body Level Two</a:t>
            </a:r>
          </a:p>
          <a:p>
            <a:pPr lvl="2"/>
            <a:r>
              <a:t>Body Level Three</a:t>
            </a:r>
          </a:p>
          <a:p>
            <a:pPr lvl="3"/>
            <a:r>
              <a:t>Body Level Four</a:t>
            </a:r>
          </a:p>
          <a:p>
            <a:pPr lvl="4"/>
            <a:r>
              <a:t>Body Level Five</a:t>
            </a:r>
          </a:p>
        </p:txBody>
      </p:sp>
      <p:sp>
        <p:nvSpPr>
          <p:cNvPr id="93" name="Shape 93"/>
          <p:cNvSpPr/>
          <p:nvPr>
            <p:ph type="sldNum" sz="quarter" idx="2"/>
          </p:nvPr>
        </p:nvSpPr>
        <p:spPr>
          <a:xfrm>
            <a:off x="7869039" y="6477000"/>
            <a:ext cx="266701" cy="285626"/>
          </a:xfrm>
          <a:prstGeom prst="rect">
            <a:avLst/>
          </a:prstGeom>
        </p:spPr>
        <p:txBody>
          <a:bodyPr/>
          <a:lstStyle>
            <a:lvl1pPr>
              <a:defRPr b="0"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3">
    <p:spTree>
      <p:nvGrpSpPr>
        <p:cNvPr id="1" name=""/>
        <p:cNvGrpSpPr/>
        <p:nvPr/>
      </p:nvGrpSpPr>
      <p:grpSpPr>
        <a:xfrm>
          <a:off x="0" y="0"/>
          <a:ext cx="0" cy="0"/>
          <a:chOff x="0" y="0"/>
          <a:chExt cx="0" cy="0"/>
        </a:xfrm>
      </p:grpSpPr>
      <p:sp>
        <p:nvSpPr>
          <p:cNvPr id="100" name="Shape 100"/>
          <p:cNvSpPr/>
          <p:nvPr/>
        </p:nvSpPr>
        <p:spPr>
          <a:xfrm>
            <a:off x="0" y="609600"/>
            <a:ext cx="9144000" cy="1588"/>
          </a:xfrm>
          <a:prstGeom prst="line">
            <a:avLst/>
          </a:prstGeom>
          <a:ln>
            <a:solidFill>
              <a:srgbClr val="000000"/>
            </a:solidFill>
          </a:ln>
        </p:spPr>
        <p:txBody>
          <a:bodyPr lIns="0" tIns="0" rIns="0" bIns="0"/>
          <a:lstStyle/>
          <a:p>
            <a:pPr/>
          </a:p>
        </p:txBody>
      </p:sp>
      <p:sp>
        <p:nvSpPr>
          <p:cNvPr id="101" name="Shape 101"/>
          <p:cNvSpPr/>
          <p:nvPr>
            <p:ph type="title"/>
          </p:nvPr>
        </p:nvSpPr>
        <p:spPr>
          <a:xfrm>
            <a:off x="152400" y="0"/>
            <a:ext cx="8991600" cy="609600"/>
          </a:xfrm>
          <a:prstGeom prst="rect">
            <a:avLst/>
          </a:prstGeom>
        </p:spPr>
        <p:txBody>
          <a:bodyPr lIns="0" tIns="0" rIns="0" bIns="0" anchor="ctr"/>
          <a:lstStyle>
            <a:lvl1pPr marL="0" marR="0">
              <a:defRPr sz="2600"/>
            </a:lvl1pPr>
          </a:lstStyle>
          <a:p>
            <a:pPr/>
            <a:r>
              <a:t>Title Text</a:t>
            </a:r>
          </a:p>
        </p:txBody>
      </p:sp>
      <p:sp>
        <p:nvSpPr>
          <p:cNvPr id="102" name="Shape 102"/>
          <p:cNvSpPr/>
          <p:nvPr>
            <p:ph type="body" idx="1"/>
          </p:nvPr>
        </p:nvSpPr>
        <p:spPr>
          <a:xfrm>
            <a:off x="152400" y="838200"/>
            <a:ext cx="8991600" cy="6019800"/>
          </a:xfrm>
          <a:prstGeom prst="rect">
            <a:avLst/>
          </a:prstGeom>
        </p:spPr>
        <p:txBody>
          <a:bodyPr lIns="0" tIns="0" rIns="0" bIns="0"/>
          <a:lstStyle>
            <a:lvl1pPr marL="342900" marR="0">
              <a:defRPr sz="2200"/>
            </a:lvl1pPr>
            <a:lvl2pPr marL="742950" marR="0">
              <a:defRPr sz="2000"/>
            </a:lvl2pPr>
            <a:lvl3pPr marL="1143000" marR="0">
              <a:defRPr sz="1800"/>
            </a:lvl3pPr>
            <a:lvl4pPr marL="1600200" marR="0">
              <a:defRPr sz="1600"/>
            </a:lvl4pPr>
            <a:lvl5pPr marL="2057400" marR="0">
              <a:defRPr sz="1800"/>
            </a:lvl5pPr>
          </a:lstStyle>
          <a:p>
            <a:pPr/>
            <a:r>
              <a:t>Body Level One</a:t>
            </a:r>
          </a:p>
          <a:p>
            <a:pPr lvl="1"/>
            <a:r>
              <a:t>Body Level Two</a:t>
            </a:r>
          </a:p>
          <a:p>
            <a:pPr lvl="2"/>
            <a:r>
              <a:t>Body Level Three</a:t>
            </a:r>
          </a:p>
          <a:p>
            <a:pPr lvl="3"/>
            <a:r>
              <a:t>Body Level Four</a:t>
            </a:r>
          </a:p>
          <a:p>
            <a:pPr lvl="4"/>
            <a:r>
              <a:t>Body Level Five</a:t>
            </a:r>
          </a:p>
        </p:txBody>
      </p:sp>
      <p:sp>
        <p:nvSpPr>
          <p:cNvPr id="103" name="Shape 103"/>
          <p:cNvSpPr/>
          <p:nvPr>
            <p:ph type="sldNum" sz="quarter" idx="2"/>
          </p:nvPr>
        </p:nvSpPr>
        <p:spPr>
          <a:xfrm>
            <a:off x="4373959" y="6388100"/>
            <a:ext cx="393701" cy="419931"/>
          </a:xfrm>
          <a:prstGeom prst="rect">
            <a:avLst/>
          </a:prstGeom>
        </p:spPr>
        <p:txBody>
          <a:bodyPr/>
          <a:lstStyle>
            <a:lvl1pPr>
              <a:defRPr b="0"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1">
    <p:spTree>
      <p:nvGrpSpPr>
        <p:cNvPr id="1" name=""/>
        <p:cNvGrpSpPr/>
        <p:nvPr/>
      </p:nvGrpSpPr>
      <p:grpSpPr>
        <a:xfrm>
          <a:off x="0" y="0"/>
          <a:ext cx="0" cy="0"/>
          <a:chOff x="0" y="0"/>
          <a:chExt cx="0" cy="0"/>
        </a:xfrm>
      </p:grpSpPr>
      <p:sp>
        <p:nvSpPr>
          <p:cNvPr id="110" name="Shape 110"/>
          <p:cNvSpPr/>
          <p:nvPr/>
        </p:nvSpPr>
        <p:spPr>
          <a:xfrm>
            <a:off x="0" y="609600"/>
            <a:ext cx="9144000" cy="1588"/>
          </a:xfrm>
          <a:prstGeom prst="line">
            <a:avLst/>
          </a:prstGeom>
          <a:ln>
            <a:solidFill>
              <a:srgbClr val="000000"/>
            </a:solidFill>
          </a:ln>
        </p:spPr>
        <p:txBody>
          <a:bodyPr lIns="0" tIns="0" rIns="0" bIns="0"/>
          <a:lstStyle/>
          <a:p>
            <a:pPr/>
          </a:p>
        </p:txBody>
      </p:sp>
      <p:sp>
        <p:nvSpPr>
          <p:cNvPr id="111" name="Shape 111"/>
          <p:cNvSpPr/>
          <p:nvPr>
            <p:ph type="title"/>
          </p:nvPr>
        </p:nvSpPr>
        <p:spPr>
          <a:xfrm>
            <a:off x="152400" y="0"/>
            <a:ext cx="8991600" cy="609600"/>
          </a:xfrm>
          <a:prstGeom prst="rect">
            <a:avLst/>
          </a:prstGeom>
        </p:spPr>
        <p:txBody>
          <a:bodyPr lIns="0" tIns="0" rIns="0" bIns="0" anchor="ctr"/>
          <a:lstStyle>
            <a:lvl1pPr marL="0" marR="0">
              <a:defRPr sz="2600">
                <a:latin typeface="+mn-lt"/>
                <a:ea typeface="+mn-ea"/>
                <a:cs typeface="+mn-cs"/>
                <a:sym typeface="Arial"/>
              </a:defRPr>
            </a:lvl1pPr>
          </a:lstStyle>
          <a:p>
            <a:pPr/>
            <a:r>
              <a:t>Title Text</a:t>
            </a:r>
          </a:p>
        </p:txBody>
      </p:sp>
      <p:sp>
        <p:nvSpPr>
          <p:cNvPr id="112" name="Shape 112"/>
          <p:cNvSpPr/>
          <p:nvPr>
            <p:ph type="body" idx="1"/>
          </p:nvPr>
        </p:nvSpPr>
        <p:spPr>
          <a:xfrm>
            <a:off x="152400" y="838200"/>
            <a:ext cx="8991600" cy="6019800"/>
          </a:xfrm>
          <a:prstGeom prst="rect">
            <a:avLst/>
          </a:prstGeom>
        </p:spPr>
        <p:txBody>
          <a:bodyPr lIns="0" tIns="0" rIns="0" bIns="0"/>
          <a:lstStyle>
            <a:lvl1pPr marL="342900" marR="0">
              <a:defRPr sz="2200"/>
            </a:lvl1pPr>
            <a:lvl2pPr marL="742950" marR="0">
              <a:defRPr sz="2000"/>
            </a:lvl2pPr>
            <a:lvl3pPr marL="1143000" marR="0">
              <a:defRPr sz="1800"/>
            </a:lvl3pPr>
            <a:lvl4pPr marL="1600200" marR="0">
              <a:defRPr sz="1600"/>
            </a:lvl4pPr>
            <a:lvl5pPr marL="2057400" marR="0">
              <a:defRPr sz="1800"/>
            </a:lvl5pPr>
          </a:lstStyle>
          <a:p>
            <a:pPr/>
            <a:r>
              <a:t>Body Level One</a:t>
            </a:r>
          </a:p>
          <a:p>
            <a:pPr lvl="1"/>
            <a:r>
              <a:t>Body Level Two</a:t>
            </a:r>
          </a:p>
          <a:p>
            <a:pPr lvl="2"/>
            <a:r>
              <a:t>Body Level Three</a:t>
            </a:r>
          </a:p>
          <a:p>
            <a:pPr lvl="3"/>
            <a:r>
              <a:t>Body Level Four</a:t>
            </a:r>
          </a:p>
          <a:p>
            <a:pPr lvl="4"/>
            <a:r>
              <a:t>Body Level Five</a:t>
            </a:r>
          </a:p>
        </p:txBody>
      </p:sp>
      <p:sp>
        <p:nvSpPr>
          <p:cNvPr id="113" name="Shape 113"/>
          <p:cNvSpPr/>
          <p:nvPr>
            <p:ph type="sldNum" sz="quarter" idx="2"/>
          </p:nvPr>
        </p:nvSpPr>
        <p:spPr>
          <a:xfrm>
            <a:off x="7869039" y="6477000"/>
            <a:ext cx="266701" cy="285626"/>
          </a:xfrm>
          <a:prstGeom prst="rect">
            <a:avLst/>
          </a:prstGeom>
        </p:spPr>
        <p:txBody>
          <a:bodyPr/>
          <a:lstStyle>
            <a:lvl1pPr>
              <a:defRPr b="0"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9">
    <p:spTree>
      <p:nvGrpSpPr>
        <p:cNvPr id="1" name=""/>
        <p:cNvGrpSpPr/>
        <p:nvPr/>
      </p:nvGrpSpPr>
      <p:grpSpPr>
        <a:xfrm>
          <a:off x="0" y="0"/>
          <a:ext cx="0" cy="0"/>
          <a:chOff x="0" y="0"/>
          <a:chExt cx="0" cy="0"/>
        </a:xfrm>
      </p:grpSpPr>
      <p:sp>
        <p:nvSpPr>
          <p:cNvPr id="120" name="Shape 120"/>
          <p:cNvSpPr/>
          <p:nvPr>
            <p:ph type="title"/>
          </p:nvPr>
        </p:nvSpPr>
        <p:spPr>
          <a:xfrm>
            <a:off x="685800" y="381000"/>
            <a:ext cx="7772400" cy="1600200"/>
          </a:xfrm>
          <a:prstGeom prst="rect">
            <a:avLst/>
          </a:prstGeom>
        </p:spPr>
        <p:txBody>
          <a:bodyPr anchor="ctr"/>
          <a:lstStyle>
            <a:lvl1pPr marL="40640" marR="40640" algn="ctr">
              <a:defRPr b="0" sz="4200">
                <a:latin typeface="+mn-lt"/>
                <a:ea typeface="+mn-ea"/>
                <a:cs typeface="+mn-cs"/>
                <a:sym typeface="Arial"/>
              </a:defRPr>
            </a:lvl1pPr>
          </a:lstStyle>
          <a:p>
            <a:pPr/>
            <a:r>
              <a:t>Title Text</a:t>
            </a:r>
          </a:p>
        </p:txBody>
      </p:sp>
      <p:sp>
        <p:nvSpPr>
          <p:cNvPr id="121" name="Shape 121"/>
          <p:cNvSpPr/>
          <p:nvPr>
            <p:ph type="body" idx="1"/>
          </p:nvPr>
        </p:nvSpPr>
        <p:spPr>
          <a:xfrm>
            <a:off x="685800" y="1981200"/>
            <a:ext cx="7772400" cy="4876800"/>
          </a:xfrm>
          <a:prstGeom prst="rect">
            <a:avLst/>
          </a:prstGeom>
        </p:spPr>
        <p:txBody>
          <a:bodyPr/>
          <a:lstStyle>
            <a:lvl1pPr marR="40640">
              <a:spcBef>
                <a:spcPts val="700"/>
              </a:spcBef>
              <a:defRPr b="0" sz="3000">
                <a:latin typeface="+mn-lt"/>
                <a:ea typeface="+mn-ea"/>
                <a:cs typeface="+mn-cs"/>
                <a:sym typeface="Arial"/>
              </a:defRPr>
            </a:lvl1pPr>
            <a:lvl2pPr marR="40640">
              <a:spcBef>
                <a:spcPts val="600"/>
              </a:spcBef>
              <a:defRPr b="0" sz="2600">
                <a:latin typeface="+mn-lt"/>
                <a:ea typeface="+mn-ea"/>
                <a:cs typeface="+mn-cs"/>
                <a:sym typeface="Arial"/>
              </a:defRPr>
            </a:lvl2pPr>
            <a:lvl3pPr marR="40640">
              <a:spcBef>
                <a:spcPts val="500"/>
              </a:spcBef>
              <a:defRPr b="0" sz="2200">
                <a:latin typeface="+mn-lt"/>
                <a:ea typeface="+mn-ea"/>
                <a:cs typeface="+mn-cs"/>
                <a:sym typeface="Arial"/>
              </a:defRPr>
            </a:lvl3pPr>
            <a:lvl4pPr marR="40640">
              <a:defRPr b="0">
                <a:latin typeface="+mn-lt"/>
                <a:ea typeface="+mn-ea"/>
                <a:cs typeface="+mn-cs"/>
                <a:sym typeface="Arial"/>
              </a:defRPr>
            </a:lvl4pPr>
            <a:lvl5pPr marR="40640">
              <a:defRPr b="0" sz="1800">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2" name="Shape 122"/>
          <p:cNvSpPr/>
          <p:nvPr>
            <p:ph type="sldNum" sz="quarter" idx="2"/>
          </p:nvPr>
        </p:nvSpPr>
        <p:spPr>
          <a:xfrm>
            <a:off x="7363793" y="6248400"/>
            <a:ext cx="283816" cy="274415"/>
          </a:xfrm>
          <a:prstGeom prst="rect">
            <a:avLst/>
          </a:prstGeom>
        </p:spPr>
        <p:txBody>
          <a:bodyPr/>
          <a:lstStyle>
            <a:lvl1pPr>
              <a:defRPr b="0" sz="1200">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1_Default Design">
    <p:spTree>
      <p:nvGrpSpPr>
        <p:cNvPr id="1" name=""/>
        <p:cNvGrpSpPr/>
        <p:nvPr/>
      </p:nvGrpSpPr>
      <p:grpSpPr>
        <a:xfrm>
          <a:off x="0" y="0"/>
          <a:ext cx="0" cy="0"/>
          <a:chOff x="0" y="0"/>
          <a:chExt cx="0" cy="0"/>
        </a:xfrm>
      </p:grpSpPr>
      <p:sp>
        <p:nvSpPr>
          <p:cNvPr id="18" name="Shape 18"/>
          <p:cNvSpPr/>
          <p:nvPr>
            <p:ph type="sldNum" sz="quarter" idx="2"/>
          </p:nvPr>
        </p:nvSpPr>
        <p:spPr>
          <a:xfrm>
            <a:off x="7829550" y="6477000"/>
            <a:ext cx="342900" cy="358589"/>
          </a:xfrm>
          <a:prstGeom prst="rect">
            <a:avLst/>
          </a:prstGeom>
        </p:spPr>
        <p:txBody>
          <a:bodyPr/>
          <a:lstStyle>
            <a:lvl1pPr>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2_Default Design">
    <p:spTree>
      <p:nvGrpSpPr>
        <p:cNvPr id="1" name=""/>
        <p:cNvGrpSpPr/>
        <p:nvPr/>
      </p:nvGrpSpPr>
      <p:grpSpPr>
        <a:xfrm>
          <a:off x="0" y="0"/>
          <a:ext cx="0" cy="0"/>
          <a:chOff x="0" y="0"/>
          <a:chExt cx="0" cy="0"/>
        </a:xfrm>
      </p:grpSpPr>
      <p:sp>
        <p:nvSpPr>
          <p:cNvPr id="25" name="Shape 25"/>
          <p:cNvSpPr/>
          <p:nvPr>
            <p:ph type="sldNum" sz="quarter" idx="2"/>
          </p:nvPr>
        </p:nvSpPr>
        <p:spPr>
          <a:xfrm>
            <a:off x="7829550" y="6477000"/>
            <a:ext cx="342900" cy="358589"/>
          </a:xfrm>
          <a:prstGeom prst="rect">
            <a:avLst/>
          </a:prstGeom>
        </p:spPr>
        <p:txBody>
          <a:bodyPr/>
          <a:lstStyle>
            <a:lvl1pPr>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3_Default Design">
    <p:spTree>
      <p:nvGrpSpPr>
        <p:cNvPr id="1" name=""/>
        <p:cNvGrpSpPr/>
        <p:nvPr/>
      </p:nvGrpSpPr>
      <p:grpSpPr>
        <a:xfrm>
          <a:off x="0" y="0"/>
          <a:ext cx="0" cy="0"/>
          <a:chOff x="0" y="0"/>
          <a:chExt cx="0" cy="0"/>
        </a:xfrm>
      </p:grpSpPr>
      <p:sp>
        <p:nvSpPr>
          <p:cNvPr id="32" name="Shape 32"/>
          <p:cNvSpPr/>
          <p:nvPr>
            <p:ph type="sldNum" sz="quarter" idx="2"/>
          </p:nvPr>
        </p:nvSpPr>
        <p:spPr>
          <a:xfrm>
            <a:off x="7829550" y="6477000"/>
            <a:ext cx="342900" cy="358589"/>
          </a:xfrm>
          <a:prstGeom prst="rect">
            <a:avLst/>
          </a:prstGeom>
        </p:spPr>
        <p:txBody>
          <a:bodyPr/>
          <a:lstStyle>
            <a:lvl1pPr>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4_Default Design">
    <p:spTree>
      <p:nvGrpSpPr>
        <p:cNvPr id="1" name=""/>
        <p:cNvGrpSpPr/>
        <p:nvPr/>
      </p:nvGrpSpPr>
      <p:grpSpPr>
        <a:xfrm>
          <a:off x="0" y="0"/>
          <a:ext cx="0" cy="0"/>
          <a:chOff x="0" y="0"/>
          <a:chExt cx="0" cy="0"/>
        </a:xfrm>
      </p:grpSpPr>
      <p:sp>
        <p:nvSpPr>
          <p:cNvPr id="39" name="Shape 39"/>
          <p:cNvSpPr/>
          <p:nvPr>
            <p:ph type="sldNum" sz="quarter" idx="2"/>
          </p:nvPr>
        </p:nvSpPr>
        <p:spPr>
          <a:xfrm>
            <a:off x="7829550" y="6477000"/>
            <a:ext cx="342900" cy="358589"/>
          </a:xfrm>
          <a:prstGeom prst="rect">
            <a:avLst/>
          </a:prstGeom>
        </p:spPr>
        <p:txBody>
          <a:bodyPr/>
          <a:lstStyle>
            <a:lvl1pPr>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5_Default Design">
    <p:spTree>
      <p:nvGrpSpPr>
        <p:cNvPr id="1" name=""/>
        <p:cNvGrpSpPr/>
        <p:nvPr/>
      </p:nvGrpSpPr>
      <p:grpSpPr>
        <a:xfrm>
          <a:off x="0" y="0"/>
          <a:ext cx="0" cy="0"/>
          <a:chOff x="0" y="0"/>
          <a:chExt cx="0" cy="0"/>
        </a:xfrm>
      </p:grpSpPr>
      <p:sp>
        <p:nvSpPr>
          <p:cNvPr id="46" name="Shape 46"/>
          <p:cNvSpPr/>
          <p:nvPr>
            <p:ph type="sldNum" sz="quarter" idx="2"/>
          </p:nvPr>
        </p:nvSpPr>
        <p:spPr>
          <a:xfrm>
            <a:off x="7829550" y="6477000"/>
            <a:ext cx="342900" cy="358589"/>
          </a:xfrm>
          <a:prstGeom prst="rect">
            <a:avLst/>
          </a:prstGeom>
        </p:spPr>
        <p:txBody>
          <a:bodyPr/>
          <a:lstStyle>
            <a:lvl1pPr>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6_Default Design">
    <p:spTree>
      <p:nvGrpSpPr>
        <p:cNvPr id="1" name=""/>
        <p:cNvGrpSpPr/>
        <p:nvPr/>
      </p:nvGrpSpPr>
      <p:grpSpPr>
        <a:xfrm>
          <a:off x="0" y="0"/>
          <a:ext cx="0" cy="0"/>
          <a:chOff x="0" y="0"/>
          <a:chExt cx="0" cy="0"/>
        </a:xfrm>
      </p:grpSpPr>
      <p:sp>
        <p:nvSpPr>
          <p:cNvPr id="53" name="Shape 53"/>
          <p:cNvSpPr/>
          <p:nvPr>
            <p:ph type="sldNum" sz="quarter" idx="2"/>
          </p:nvPr>
        </p:nvSpPr>
        <p:spPr>
          <a:xfrm>
            <a:off x="7829550" y="6477000"/>
            <a:ext cx="342900" cy="358589"/>
          </a:xfrm>
          <a:prstGeom prst="rect">
            <a:avLst/>
          </a:prstGeom>
        </p:spPr>
        <p:txBody>
          <a:bodyPr/>
          <a:lstStyle>
            <a:lvl1pPr>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7_Default Design">
    <p:spTree>
      <p:nvGrpSpPr>
        <p:cNvPr id="1" name=""/>
        <p:cNvGrpSpPr/>
        <p:nvPr/>
      </p:nvGrpSpPr>
      <p:grpSpPr>
        <a:xfrm>
          <a:off x="0" y="0"/>
          <a:ext cx="0" cy="0"/>
          <a:chOff x="0" y="0"/>
          <a:chExt cx="0" cy="0"/>
        </a:xfrm>
      </p:grpSpPr>
      <p:sp>
        <p:nvSpPr>
          <p:cNvPr id="60" name="Shape 60"/>
          <p:cNvSpPr/>
          <p:nvPr>
            <p:ph type="sldNum" sz="quarter" idx="2"/>
          </p:nvPr>
        </p:nvSpPr>
        <p:spPr>
          <a:xfrm>
            <a:off x="7829550" y="6477000"/>
            <a:ext cx="342900" cy="358589"/>
          </a:xfrm>
          <a:prstGeom prst="rect">
            <a:avLst/>
          </a:prstGeom>
        </p:spPr>
        <p:txBody>
          <a:bodyPr/>
          <a:lstStyle>
            <a:lvl1pPr>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8_Default Design">
    <p:spTree>
      <p:nvGrpSpPr>
        <p:cNvPr id="1" name=""/>
        <p:cNvGrpSpPr/>
        <p:nvPr/>
      </p:nvGrpSpPr>
      <p:grpSpPr>
        <a:xfrm>
          <a:off x="0" y="0"/>
          <a:ext cx="0" cy="0"/>
          <a:chOff x="0" y="0"/>
          <a:chExt cx="0" cy="0"/>
        </a:xfrm>
      </p:grpSpPr>
      <p:sp>
        <p:nvSpPr>
          <p:cNvPr id="67" name="Shape 67"/>
          <p:cNvSpPr/>
          <p:nvPr>
            <p:ph type="sldNum" sz="quarter" idx="2"/>
          </p:nvPr>
        </p:nvSpPr>
        <p:spPr>
          <a:xfrm>
            <a:off x="7829550" y="6477000"/>
            <a:ext cx="342900" cy="358589"/>
          </a:xfrm>
          <a:prstGeom prst="rect">
            <a:avLst/>
          </a:prstGeom>
        </p:spPr>
        <p:txBody>
          <a:bodyPr/>
          <a:lstStyle>
            <a:lvl1pPr>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274637"/>
            <a:ext cx="8229600" cy="13255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r>
              <a:t>Title Text</a:t>
            </a:r>
          </a:p>
        </p:txBody>
      </p:sp>
      <p:sp>
        <p:nvSpPr>
          <p:cNvPr id="3" name="Shape 3"/>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buChar char="–"/>
              <a:defRPr sz="2200"/>
            </a:lvl2pPr>
            <a:lvl3pPr marL="1183639" indent="-228600">
              <a:spcBef>
                <a:spcPts val="400"/>
              </a:spcBef>
              <a:defRPr sz="2000"/>
            </a:lvl3pPr>
            <a:lvl4pPr marL="1640839" indent="-228600">
              <a:spcBef>
                <a:spcPts val="400"/>
              </a:spcBef>
              <a:buChar char="–"/>
              <a:defRPr sz="1800"/>
            </a:lvl4pPr>
            <a:lvl5pPr marL="2098039" indent="-228600">
              <a:spcBef>
                <a:spcPts val="400"/>
              </a:spcBef>
              <a:buChar char="»"/>
              <a:defRPr sz="2000"/>
            </a:lvl5p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4362450" y="6388100"/>
            <a:ext cx="419100" cy="431552"/>
          </a:xfrm>
          <a:prstGeom prst="rect">
            <a:avLst/>
          </a:prstGeom>
          <a:ln w="12700">
            <a:miter lim="400000"/>
          </a:ln>
        </p:spPr>
        <p:txBody>
          <a:bodyPr wrap="none" lIns="50800" tIns="50800" rIns="50800" bIns="50800">
            <a:spAutoFit/>
          </a:bodyPr>
          <a:lstStyle>
            <a:lvl1pPr algn="ctr" defTabSz="584200">
              <a:defRPr b="1" sz="2400">
                <a:uFill>
                  <a:solidFill>
                    <a:srgbClr val="000000"/>
                  </a:solidFill>
                </a:uFill>
                <a:latin typeface="+mj-lt"/>
                <a:ea typeface="+mj-ea"/>
                <a:cs typeface="+mj-cs"/>
                <a:sym typeface="Times New Roma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40639" marR="40639" indent="0" algn="l" defTabSz="914400" latinLnBrk="0">
        <a:lnSpc>
          <a:spcPct val="100000"/>
        </a:lnSpc>
        <a:spcBef>
          <a:spcPts val="0"/>
        </a:spcBef>
        <a:spcAft>
          <a:spcPts val="0"/>
        </a:spcAft>
        <a:buClrTx/>
        <a:buSzTx/>
        <a:buFontTx/>
        <a:buNone/>
        <a:tabLst/>
        <a:defRPr b="1" baseline="0" cap="none" i="0" spc="0" strike="noStrike" sz="2800" u="none">
          <a:ln>
            <a:noFill/>
          </a:ln>
          <a:solidFill>
            <a:srgbClr val="000000"/>
          </a:solidFill>
          <a:uFill>
            <a:solidFill>
              <a:srgbClr val="000000"/>
            </a:solidFill>
          </a:uFill>
          <a:latin typeface="+mj-lt"/>
          <a:ea typeface="+mj-ea"/>
          <a:cs typeface="+mj-cs"/>
          <a:sym typeface="Times New Roman"/>
        </a:defRPr>
      </a:lvl1pPr>
      <a:lvl2pPr marL="40639" marR="40639" indent="228600" algn="l" defTabSz="914400" latinLnBrk="0">
        <a:lnSpc>
          <a:spcPct val="100000"/>
        </a:lnSpc>
        <a:spcBef>
          <a:spcPts val="0"/>
        </a:spcBef>
        <a:spcAft>
          <a:spcPts val="0"/>
        </a:spcAft>
        <a:buClrTx/>
        <a:buSzTx/>
        <a:buFontTx/>
        <a:buNone/>
        <a:tabLst/>
        <a:defRPr b="1" baseline="0" cap="none" i="0" spc="0" strike="noStrike" sz="2800" u="none">
          <a:ln>
            <a:noFill/>
          </a:ln>
          <a:solidFill>
            <a:srgbClr val="000000"/>
          </a:solidFill>
          <a:uFill>
            <a:solidFill>
              <a:srgbClr val="000000"/>
            </a:solidFill>
          </a:uFill>
          <a:latin typeface="+mj-lt"/>
          <a:ea typeface="+mj-ea"/>
          <a:cs typeface="+mj-cs"/>
          <a:sym typeface="Times New Roman"/>
        </a:defRPr>
      </a:lvl2pPr>
      <a:lvl3pPr marL="40639" marR="40639" indent="457200" algn="l" defTabSz="914400" latinLnBrk="0">
        <a:lnSpc>
          <a:spcPct val="100000"/>
        </a:lnSpc>
        <a:spcBef>
          <a:spcPts val="0"/>
        </a:spcBef>
        <a:spcAft>
          <a:spcPts val="0"/>
        </a:spcAft>
        <a:buClrTx/>
        <a:buSzTx/>
        <a:buFontTx/>
        <a:buNone/>
        <a:tabLst/>
        <a:defRPr b="1" baseline="0" cap="none" i="0" spc="0" strike="noStrike" sz="2800" u="none">
          <a:ln>
            <a:noFill/>
          </a:ln>
          <a:solidFill>
            <a:srgbClr val="000000"/>
          </a:solidFill>
          <a:uFill>
            <a:solidFill>
              <a:srgbClr val="000000"/>
            </a:solidFill>
          </a:uFill>
          <a:latin typeface="+mj-lt"/>
          <a:ea typeface="+mj-ea"/>
          <a:cs typeface="+mj-cs"/>
          <a:sym typeface="Times New Roman"/>
        </a:defRPr>
      </a:lvl3pPr>
      <a:lvl4pPr marL="40639" marR="40639" indent="685800" algn="l" defTabSz="914400" latinLnBrk="0">
        <a:lnSpc>
          <a:spcPct val="100000"/>
        </a:lnSpc>
        <a:spcBef>
          <a:spcPts val="0"/>
        </a:spcBef>
        <a:spcAft>
          <a:spcPts val="0"/>
        </a:spcAft>
        <a:buClrTx/>
        <a:buSzTx/>
        <a:buFontTx/>
        <a:buNone/>
        <a:tabLst/>
        <a:defRPr b="1" baseline="0" cap="none" i="0" spc="0" strike="noStrike" sz="2800" u="none">
          <a:ln>
            <a:noFill/>
          </a:ln>
          <a:solidFill>
            <a:srgbClr val="000000"/>
          </a:solidFill>
          <a:uFill>
            <a:solidFill>
              <a:srgbClr val="000000"/>
            </a:solidFill>
          </a:uFill>
          <a:latin typeface="+mj-lt"/>
          <a:ea typeface="+mj-ea"/>
          <a:cs typeface="+mj-cs"/>
          <a:sym typeface="Times New Roman"/>
        </a:defRPr>
      </a:lvl4pPr>
      <a:lvl5pPr marL="40639" marR="40639" indent="914400" algn="l" defTabSz="914400" latinLnBrk="0">
        <a:lnSpc>
          <a:spcPct val="100000"/>
        </a:lnSpc>
        <a:spcBef>
          <a:spcPts val="0"/>
        </a:spcBef>
        <a:spcAft>
          <a:spcPts val="0"/>
        </a:spcAft>
        <a:buClrTx/>
        <a:buSzTx/>
        <a:buFontTx/>
        <a:buNone/>
        <a:tabLst/>
        <a:defRPr b="1" baseline="0" cap="none" i="0" spc="0" strike="noStrike" sz="2800" u="none">
          <a:ln>
            <a:noFill/>
          </a:ln>
          <a:solidFill>
            <a:srgbClr val="000000"/>
          </a:solidFill>
          <a:uFill>
            <a:solidFill>
              <a:srgbClr val="000000"/>
            </a:solidFill>
          </a:uFill>
          <a:latin typeface="+mj-lt"/>
          <a:ea typeface="+mj-ea"/>
          <a:cs typeface="+mj-cs"/>
          <a:sym typeface="Times New Roman"/>
        </a:defRPr>
      </a:lvl5pPr>
      <a:lvl6pPr marL="40639" marR="40639" indent="1143000" algn="l" defTabSz="914400" latinLnBrk="0">
        <a:lnSpc>
          <a:spcPct val="100000"/>
        </a:lnSpc>
        <a:spcBef>
          <a:spcPts val="0"/>
        </a:spcBef>
        <a:spcAft>
          <a:spcPts val="0"/>
        </a:spcAft>
        <a:buClrTx/>
        <a:buSzTx/>
        <a:buFontTx/>
        <a:buNone/>
        <a:tabLst/>
        <a:defRPr b="1" baseline="0" cap="none" i="0" spc="0" strike="noStrike" sz="2800" u="none">
          <a:ln>
            <a:noFill/>
          </a:ln>
          <a:solidFill>
            <a:srgbClr val="000000"/>
          </a:solidFill>
          <a:uFill>
            <a:solidFill>
              <a:srgbClr val="000000"/>
            </a:solidFill>
          </a:uFill>
          <a:latin typeface="+mj-lt"/>
          <a:ea typeface="+mj-ea"/>
          <a:cs typeface="+mj-cs"/>
          <a:sym typeface="Times New Roman"/>
        </a:defRPr>
      </a:lvl6pPr>
      <a:lvl7pPr marL="40639" marR="40639" indent="1371600" algn="l" defTabSz="914400" latinLnBrk="0">
        <a:lnSpc>
          <a:spcPct val="100000"/>
        </a:lnSpc>
        <a:spcBef>
          <a:spcPts val="0"/>
        </a:spcBef>
        <a:spcAft>
          <a:spcPts val="0"/>
        </a:spcAft>
        <a:buClrTx/>
        <a:buSzTx/>
        <a:buFontTx/>
        <a:buNone/>
        <a:tabLst/>
        <a:defRPr b="1" baseline="0" cap="none" i="0" spc="0" strike="noStrike" sz="2800" u="none">
          <a:ln>
            <a:noFill/>
          </a:ln>
          <a:solidFill>
            <a:srgbClr val="000000"/>
          </a:solidFill>
          <a:uFill>
            <a:solidFill>
              <a:srgbClr val="000000"/>
            </a:solidFill>
          </a:uFill>
          <a:latin typeface="+mj-lt"/>
          <a:ea typeface="+mj-ea"/>
          <a:cs typeface="+mj-cs"/>
          <a:sym typeface="Times New Roman"/>
        </a:defRPr>
      </a:lvl7pPr>
      <a:lvl8pPr marL="40639" marR="40639" indent="1600200" algn="l" defTabSz="914400" latinLnBrk="0">
        <a:lnSpc>
          <a:spcPct val="100000"/>
        </a:lnSpc>
        <a:spcBef>
          <a:spcPts val="0"/>
        </a:spcBef>
        <a:spcAft>
          <a:spcPts val="0"/>
        </a:spcAft>
        <a:buClrTx/>
        <a:buSzTx/>
        <a:buFontTx/>
        <a:buNone/>
        <a:tabLst/>
        <a:defRPr b="1" baseline="0" cap="none" i="0" spc="0" strike="noStrike" sz="2800" u="none">
          <a:ln>
            <a:noFill/>
          </a:ln>
          <a:solidFill>
            <a:srgbClr val="000000"/>
          </a:solidFill>
          <a:uFill>
            <a:solidFill>
              <a:srgbClr val="000000"/>
            </a:solidFill>
          </a:uFill>
          <a:latin typeface="+mj-lt"/>
          <a:ea typeface="+mj-ea"/>
          <a:cs typeface="+mj-cs"/>
          <a:sym typeface="Times New Roman"/>
        </a:defRPr>
      </a:lvl8pPr>
      <a:lvl9pPr marL="40639" marR="40639" indent="1828800" algn="l" defTabSz="914400" latinLnBrk="0">
        <a:lnSpc>
          <a:spcPct val="100000"/>
        </a:lnSpc>
        <a:spcBef>
          <a:spcPts val="0"/>
        </a:spcBef>
        <a:spcAft>
          <a:spcPts val="0"/>
        </a:spcAft>
        <a:buClrTx/>
        <a:buSzTx/>
        <a:buFontTx/>
        <a:buNone/>
        <a:tabLst/>
        <a:defRPr b="1" baseline="0" cap="none" i="0" spc="0" strike="noStrike" sz="2800" u="none">
          <a:ln>
            <a:noFill/>
          </a:ln>
          <a:solidFill>
            <a:srgbClr val="000000"/>
          </a:solidFill>
          <a:uFill>
            <a:solidFill>
              <a:srgbClr val="000000"/>
            </a:solidFill>
          </a:uFill>
          <a:latin typeface="+mj-lt"/>
          <a:ea typeface="+mj-ea"/>
          <a:cs typeface="+mj-cs"/>
          <a:sym typeface="Times New Roman"/>
        </a:defRPr>
      </a:lvl9pPr>
    </p:titleStyle>
    <p:bodyStyle>
      <a:lvl1pPr marL="383540" marR="40639" indent="-342900" algn="l" defTabSz="914400" latinLnBrk="0">
        <a:lnSpc>
          <a:spcPct val="100000"/>
        </a:lnSpc>
        <a:spcBef>
          <a:spcPts val="500"/>
        </a:spcBef>
        <a:spcAft>
          <a:spcPts val="0"/>
        </a:spcAft>
        <a:buClrTx/>
        <a:buSzPct val="100000"/>
        <a:buFontTx/>
        <a:buChar char="•"/>
        <a:tabLst/>
        <a:defRPr b="1" baseline="0" cap="none" i="0" spc="0" strike="noStrike" sz="2400" u="none">
          <a:ln>
            <a:noFill/>
          </a:ln>
          <a:solidFill>
            <a:srgbClr val="000000"/>
          </a:solidFill>
          <a:uFill>
            <a:solidFill>
              <a:srgbClr val="000000"/>
            </a:solidFill>
          </a:uFill>
          <a:latin typeface="+mj-lt"/>
          <a:ea typeface="+mj-ea"/>
          <a:cs typeface="+mj-cs"/>
          <a:sym typeface="Times New Roman"/>
        </a:defRPr>
      </a:lvl1pPr>
      <a:lvl2pPr marL="809567" marR="40639" indent="-311727" algn="l" defTabSz="914400" latinLnBrk="0">
        <a:lnSpc>
          <a:spcPct val="100000"/>
        </a:lnSpc>
        <a:spcBef>
          <a:spcPts val="500"/>
        </a:spcBef>
        <a:spcAft>
          <a:spcPts val="0"/>
        </a:spcAft>
        <a:buClrTx/>
        <a:buSzPct val="100000"/>
        <a:buFontTx/>
        <a:buChar char="•"/>
        <a:tabLst/>
        <a:defRPr b="1" baseline="0" cap="none" i="0" spc="0" strike="noStrike" sz="2400" u="none">
          <a:ln>
            <a:noFill/>
          </a:ln>
          <a:solidFill>
            <a:srgbClr val="000000"/>
          </a:solidFill>
          <a:uFill>
            <a:solidFill>
              <a:srgbClr val="000000"/>
            </a:solidFill>
          </a:uFill>
          <a:latin typeface="+mj-lt"/>
          <a:ea typeface="+mj-ea"/>
          <a:cs typeface="+mj-cs"/>
          <a:sym typeface="Times New Roman"/>
        </a:defRPr>
      </a:lvl2pPr>
      <a:lvl3pPr marL="1229359" marR="40639" indent="-274319" algn="l" defTabSz="914400" latinLnBrk="0">
        <a:lnSpc>
          <a:spcPct val="100000"/>
        </a:lnSpc>
        <a:spcBef>
          <a:spcPts val="500"/>
        </a:spcBef>
        <a:spcAft>
          <a:spcPts val="0"/>
        </a:spcAft>
        <a:buClrTx/>
        <a:buSzPct val="100000"/>
        <a:buFontTx/>
        <a:buChar char="•"/>
        <a:tabLst/>
        <a:defRPr b="1" baseline="0" cap="none" i="0" spc="0" strike="noStrike" sz="2400" u="none">
          <a:ln>
            <a:noFill/>
          </a:ln>
          <a:solidFill>
            <a:srgbClr val="000000"/>
          </a:solidFill>
          <a:uFill>
            <a:solidFill>
              <a:srgbClr val="000000"/>
            </a:solidFill>
          </a:uFill>
          <a:latin typeface="+mj-lt"/>
          <a:ea typeface="+mj-ea"/>
          <a:cs typeface="+mj-cs"/>
          <a:sym typeface="Times New Roman"/>
        </a:defRPr>
      </a:lvl3pPr>
      <a:lvl4pPr marL="1717039" marR="40639" indent="-304800" algn="l" defTabSz="914400" latinLnBrk="0">
        <a:lnSpc>
          <a:spcPct val="100000"/>
        </a:lnSpc>
        <a:spcBef>
          <a:spcPts val="500"/>
        </a:spcBef>
        <a:spcAft>
          <a:spcPts val="0"/>
        </a:spcAft>
        <a:buClrTx/>
        <a:buSzPct val="100000"/>
        <a:buFontTx/>
        <a:buChar char="•"/>
        <a:tabLst/>
        <a:defRPr b="1" baseline="0" cap="none" i="0" spc="0" strike="noStrike" sz="2400" u="none">
          <a:ln>
            <a:noFill/>
          </a:ln>
          <a:solidFill>
            <a:srgbClr val="000000"/>
          </a:solidFill>
          <a:uFill>
            <a:solidFill>
              <a:srgbClr val="000000"/>
            </a:solidFill>
          </a:uFill>
          <a:latin typeface="+mj-lt"/>
          <a:ea typeface="+mj-ea"/>
          <a:cs typeface="+mj-cs"/>
          <a:sym typeface="Times New Roman"/>
        </a:defRPr>
      </a:lvl4pPr>
      <a:lvl5pPr marL="2143759" marR="40639" indent="-274319" algn="l" defTabSz="914400" latinLnBrk="0">
        <a:lnSpc>
          <a:spcPct val="100000"/>
        </a:lnSpc>
        <a:spcBef>
          <a:spcPts val="500"/>
        </a:spcBef>
        <a:spcAft>
          <a:spcPts val="0"/>
        </a:spcAft>
        <a:buClrTx/>
        <a:buSzPct val="100000"/>
        <a:buFontTx/>
        <a:buChar char="•"/>
        <a:tabLst/>
        <a:defRPr b="1" baseline="0" cap="none" i="0" spc="0" strike="noStrike" sz="2400" u="none">
          <a:ln>
            <a:noFill/>
          </a:ln>
          <a:solidFill>
            <a:srgbClr val="000000"/>
          </a:solidFill>
          <a:uFill>
            <a:solidFill>
              <a:srgbClr val="000000"/>
            </a:solidFill>
          </a:uFill>
          <a:latin typeface="+mj-lt"/>
          <a:ea typeface="+mj-ea"/>
          <a:cs typeface="+mj-cs"/>
          <a:sym typeface="Times New Roman"/>
        </a:defRPr>
      </a:lvl5pPr>
      <a:lvl6pPr marL="2143759" marR="40639" indent="-274319" algn="l" defTabSz="914400" latinLnBrk="0">
        <a:lnSpc>
          <a:spcPct val="100000"/>
        </a:lnSpc>
        <a:spcBef>
          <a:spcPts val="500"/>
        </a:spcBef>
        <a:spcAft>
          <a:spcPts val="0"/>
        </a:spcAft>
        <a:buClrTx/>
        <a:buSzPct val="100000"/>
        <a:buFontTx/>
        <a:buChar char="•"/>
        <a:tabLst/>
        <a:defRPr b="1" baseline="0" cap="none" i="0" spc="0" strike="noStrike" sz="2400" u="none">
          <a:ln>
            <a:noFill/>
          </a:ln>
          <a:solidFill>
            <a:srgbClr val="000000"/>
          </a:solidFill>
          <a:uFill>
            <a:solidFill>
              <a:srgbClr val="000000"/>
            </a:solidFill>
          </a:uFill>
          <a:latin typeface="+mj-lt"/>
          <a:ea typeface="+mj-ea"/>
          <a:cs typeface="+mj-cs"/>
          <a:sym typeface="Times New Roman"/>
        </a:defRPr>
      </a:lvl6pPr>
      <a:lvl7pPr marL="2143759" marR="40639" indent="-274319" algn="l" defTabSz="914400" latinLnBrk="0">
        <a:lnSpc>
          <a:spcPct val="100000"/>
        </a:lnSpc>
        <a:spcBef>
          <a:spcPts val="500"/>
        </a:spcBef>
        <a:spcAft>
          <a:spcPts val="0"/>
        </a:spcAft>
        <a:buClrTx/>
        <a:buSzPct val="100000"/>
        <a:buFontTx/>
        <a:buChar char="•"/>
        <a:tabLst/>
        <a:defRPr b="1" baseline="0" cap="none" i="0" spc="0" strike="noStrike" sz="2400" u="none">
          <a:ln>
            <a:noFill/>
          </a:ln>
          <a:solidFill>
            <a:srgbClr val="000000"/>
          </a:solidFill>
          <a:uFill>
            <a:solidFill>
              <a:srgbClr val="000000"/>
            </a:solidFill>
          </a:uFill>
          <a:latin typeface="+mj-lt"/>
          <a:ea typeface="+mj-ea"/>
          <a:cs typeface="+mj-cs"/>
          <a:sym typeface="Times New Roman"/>
        </a:defRPr>
      </a:lvl7pPr>
      <a:lvl8pPr marL="2143759" marR="40639" indent="-274319" algn="l" defTabSz="914400" latinLnBrk="0">
        <a:lnSpc>
          <a:spcPct val="100000"/>
        </a:lnSpc>
        <a:spcBef>
          <a:spcPts val="500"/>
        </a:spcBef>
        <a:spcAft>
          <a:spcPts val="0"/>
        </a:spcAft>
        <a:buClrTx/>
        <a:buSzPct val="100000"/>
        <a:buFontTx/>
        <a:buChar char="•"/>
        <a:tabLst/>
        <a:defRPr b="1" baseline="0" cap="none" i="0" spc="0" strike="noStrike" sz="2400" u="none">
          <a:ln>
            <a:noFill/>
          </a:ln>
          <a:solidFill>
            <a:srgbClr val="000000"/>
          </a:solidFill>
          <a:uFill>
            <a:solidFill>
              <a:srgbClr val="000000"/>
            </a:solidFill>
          </a:uFill>
          <a:latin typeface="+mj-lt"/>
          <a:ea typeface="+mj-ea"/>
          <a:cs typeface="+mj-cs"/>
          <a:sym typeface="Times New Roman"/>
        </a:defRPr>
      </a:lvl8pPr>
      <a:lvl9pPr marL="2143759" marR="40639" indent="-274319" algn="l" defTabSz="914400" latinLnBrk="0">
        <a:lnSpc>
          <a:spcPct val="100000"/>
        </a:lnSpc>
        <a:spcBef>
          <a:spcPts val="500"/>
        </a:spcBef>
        <a:spcAft>
          <a:spcPts val="0"/>
        </a:spcAft>
        <a:buClrTx/>
        <a:buSzPct val="100000"/>
        <a:buFontTx/>
        <a:buChar char="•"/>
        <a:tabLst/>
        <a:defRPr b="1" baseline="0" cap="none" i="0" spc="0" strike="noStrike" sz="2400" u="none">
          <a:ln>
            <a:noFill/>
          </a:ln>
          <a:solidFill>
            <a:srgbClr val="000000"/>
          </a:solidFill>
          <a:uFill>
            <a:solidFill>
              <a:srgbClr val="000000"/>
            </a:solidFill>
          </a:uFill>
          <a:latin typeface="+mj-lt"/>
          <a:ea typeface="+mj-ea"/>
          <a:cs typeface="+mj-cs"/>
          <a:sym typeface="Times New Roman"/>
        </a:defRPr>
      </a:lvl9pPr>
    </p:bodyStyle>
    <p:otherStyle>
      <a:lvl1pPr marL="0" marR="0" indent="0" algn="ctr" defTabSz="584200" latinLnBrk="0">
        <a:lnSpc>
          <a:spcPct val="100000"/>
        </a:lnSpc>
        <a:spcBef>
          <a:spcPts val="0"/>
        </a:spcBef>
        <a:spcAft>
          <a:spcPts val="0"/>
        </a:spcAft>
        <a:buClrTx/>
        <a:buSzTx/>
        <a:buFontTx/>
        <a:buNone/>
        <a:tabLst/>
        <a:defRPr b="1" baseline="0" cap="none" i="0" spc="0" strike="noStrike" sz="2400" u="none">
          <a:ln>
            <a:noFill/>
          </a:ln>
          <a:solidFill>
            <a:schemeClr val="tx1"/>
          </a:solidFill>
          <a:uFill>
            <a:solidFill>
              <a:srgbClr val="000000"/>
            </a:solidFill>
          </a:uFill>
          <a:latin typeface="+mn-lt"/>
          <a:ea typeface="+mn-ea"/>
          <a:cs typeface="+mn-cs"/>
          <a:sym typeface="Times New Roman"/>
        </a:defRPr>
      </a:lvl1pPr>
      <a:lvl2pPr marL="0" marR="0" indent="228600" algn="ctr" defTabSz="584200" latinLnBrk="0">
        <a:lnSpc>
          <a:spcPct val="100000"/>
        </a:lnSpc>
        <a:spcBef>
          <a:spcPts val="0"/>
        </a:spcBef>
        <a:spcAft>
          <a:spcPts val="0"/>
        </a:spcAft>
        <a:buClrTx/>
        <a:buSzTx/>
        <a:buFontTx/>
        <a:buNone/>
        <a:tabLst/>
        <a:defRPr b="1" baseline="0" cap="none" i="0" spc="0" strike="noStrike" sz="2400" u="none">
          <a:ln>
            <a:noFill/>
          </a:ln>
          <a:solidFill>
            <a:schemeClr val="tx1"/>
          </a:solidFill>
          <a:uFill>
            <a:solidFill>
              <a:srgbClr val="000000"/>
            </a:solidFill>
          </a:uFill>
          <a:latin typeface="+mn-lt"/>
          <a:ea typeface="+mn-ea"/>
          <a:cs typeface="+mn-cs"/>
          <a:sym typeface="Times New Roman"/>
        </a:defRPr>
      </a:lvl2pPr>
      <a:lvl3pPr marL="0" marR="0" indent="457200" algn="ctr" defTabSz="584200" latinLnBrk="0">
        <a:lnSpc>
          <a:spcPct val="100000"/>
        </a:lnSpc>
        <a:spcBef>
          <a:spcPts val="0"/>
        </a:spcBef>
        <a:spcAft>
          <a:spcPts val="0"/>
        </a:spcAft>
        <a:buClrTx/>
        <a:buSzTx/>
        <a:buFontTx/>
        <a:buNone/>
        <a:tabLst/>
        <a:defRPr b="1" baseline="0" cap="none" i="0" spc="0" strike="noStrike" sz="2400" u="none">
          <a:ln>
            <a:noFill/>
          </a:ln>
          <a:solidFill>
            <a:schemeClr val="tx1"/>
          </a:solidFill>
          <a:uFill>
            <a:solidFill>
              <a:srgbClr val="000000"/>
            </a:solidFill>
          </a:uFill>
          <a:latin typeface="+mn-lt"/>
          <a:ea typeface="+mn-ea"/>
          <a:cs typeface="+mn-cs"/>
          <a:sym typeface="Times New Roman"/>
        </a:defRPr>
      </a:lvl3pPr>
      <a:lvl4pPr marL="0" marR="0" indent="685800" algn="ctr" defTabSz="584200" latinLnBrk="0">
        <a:lnSpc>
          <a:spcPct val="100000"/>
        </a:lnSpc>
        <a:spcBef>
          <a:spcPts val="0"/>
        </a:spcBef>
        <a:spcAft>
          <a:spcPts val="0"/>
        </a:spcAft>
        <a:buClrTx/>
        <a:buSzTx/>
        <a:buFontTx/>
        <a:buNone/>
        <a:tabLst/>
        <a:defRPr b="1" baseline="0" cap="none" i="0" spc="0" strike="noStrike" sz="2400" u="none">
          <a:ln>
            <a:noFill/>
          </a:ln>
          <a:solidFill>
            <a:schemeClr val="tx1"/>
          </a:solidFill>
          <a:uFill>
            <a:solidFill>
              <a:srgbClr val="000000"/>
            </a:solidFill>
          </a:uFill>
          <a:latin typeface="+mn-lt"/>
          <a:ea typeface="+mn-ea"/>
          <a:cs typeface="+mn-cs"/>
          <a:sym typeface="Times New Roman"/>
        </a:defRPr>
      </a:lvl4pPr>
      <a:lvl5pPr marL="0" marR="0" indent="914400" algn="ctr" defTabSz="584200" latinLnBrk="0">
        <a:lnSpc>
          <a:spcPct val="100000"/>
        </a:lnSpc>
        <a:spcBef>
          <a:spcPts val="0"/>
        </a:spcBef>
        <a:spcAft>
          <a:spcPts val="0"/>
        </a:spcAft>
        <a:buClrTx/>
        <a:buSzTx/>
        <a:buFontTx/>
        <a:buNone/>
        <a:tabLst/>
        <a:defRPr b="1" baseline="0" cap="none" i="0" spc="0" strike="noStrike" sz="2400" u="none">
          <a:ln>
            <a:noFill/>
          </a:ln>
          <a:solidFill>
            <a:schemeClr val="tx1"/>
          </a:solidFill>
          <a:uFill>
            <a:solidFill>
              <a:srgbClr val="000000"/>
            </a:solidFill>
          </a:uFill>
          <a:latin typeface="+mn-lt"/>
          <a:ea typeface="+mn-ea"/>
          <a:cs typeface="+mn-cs"/>
          <a:sym typeface="Times New Roman"/>
        </a:defRPr>
      </a:lvl5pPr>
      <a:lvl6pPr marL="0" marR="0" indent="1143000" algn="ctr" defTabSz="584200" latinLnBrk="0">
        <a:lnSpc>
          <a:spcPct val="100000"/>
        </a:lnSpc>
        <a:spcBef>
          <a:spcPts val="0"/>
        </a:spcBef>
        <a:spcAft>
          <a:spcPts val="0"/>
        </a:spcAft>
        <a:buClrTx/>
        <a:buSzTx/>
        <a:buFontTx/>
        <a:buNone/>
        <a:tabLst/>
        <a:defRPr b="1" baseline="0" cap="none" i="0" spc="0" strike="noStrike" sz="2400" u="none">
          <a:ln>
            <a:noFill/>
          </a:ln>
          <a:solidFill>
            <a:schemeClr val="tx1"/>
          </a:solidFill>
          <a:uFill>
            <a:solidFill>
              <a:srgbClr val="000000"/>
            </a:solidFill>
          </a:uFill>
          <a:latin typeface="+mn-lt"/>
          <a:ea typeface="+mn-ea"/>
          <a:cs typeface="+mn-cs"/>
          <a:sym typeface="Times New Roman"/>
        </a:defRPr>
      </a:lvl6pPr>
      <a:lvl7pPr marL="0" marR="0" indent="1371600" algn="ctr" defTabSz="584200" latinLnBrk="0">
        <a:lnSpc>
          <a:spcPct val="100000"/>
        </a:lnSpc>
        <a:spcBef>
          <a:spcPts val="0"/>
        </a:spcBef>
        <a:spcAft>
          <a:spcPts val="0"/>
        </a:spcAft>
        <a:buClrTx/>
        <a:buSzTx/>
        <a:buFontTx/>
        <a:buNone/>
        <a:tabLst/>
        <a:defRPr b="1" baseline="0" cap="none" i="0" spc="0" strike="noStrike" sz="2400" u="none">
          <a:ln>
            <a:noFill/>
          </a:ln>
          <a:solidFill>
            <a:schemeClr val="tx1"/>
          </a:solidFill>
          <a:uFill>
            <a:solidFill>
              <a:srgbClr val="000000"/>
            </a:solidFill>
          </a:uFill>
          <a:latin typeface="+mn-lt"/>
          <a:ea typeface="+mn-ea"/>
          <a:cs typeface="+mn-cs"/>
          <a:sym typeface="Times New Roman"/>
        </a:defRPr>
      </a:lvl7pPr>
      <a:lvl8pPr marL="0" marR="0" indent="1600200" algn="ctr" defTabSz="584200" latinLnBrk="0">
        <a:lnSpc>
          <a:spcPct val="100000"/>
        </a:lnSpc>
        <a:spcBef>
          <a:spcPts val="0"/>
        </a:spcBef>
        <a:spcAft>
          <a:spcPts val="0"/>
        </a:spcAft>
        <a:buClrTx/>
        <a:buSzTx/>
        <a:buFontTx/>
        <a:buNone/>
        <a:tabLst/>
        <a:defRPr b="1" baseline="0" cap="none" i="0" spc="0" strike="noStrike" sz="2400" u="none">
          <a:ln>
            <a:noFill/>
          </a:ln>
          <a:solidFill>
            <a:schemeClr val="tx1"/>
          </a:solidFill>
          <a:uFill>
            <a:solidFill>
              <a:srgbClr val="000000"/>
            </a:solidFill>
          </a:uFill>
          <a:latin typeface="+mn-lt"/>
          <a:ea typeface="+mn-ea"/>
          <a:cs typeface="+mn-cs"/>
          <a:sym typeface="Times New Roman"/>
        </a:defRPr>
      </a:lvl8pPr>
      <a:lvl9pPr marL="0" marR="0" indent="1828800" algn="ctr" defTabSz="584200" latinLnBrk="0">
        <a:lnSpc>
          <a:spcPct val="100000"/>
        </a:lnSpc>
        <a:spcBef>
          <a:spcPts val="0"/>
        </a:spcBef>
        <a:spcAft>
          <a:spcPts val="0"/>
        </a:spcAft>
        <a:buClrTx/>
        <a:buSzTx/>
        <a:buFontTx/>
        <a:buNone/>
        <a:tabLst/>
        <a:defRPr b="1" baseline="0" cap="none" i="0" spc="0" strike="noStrike" sz="2400" u="none">
          <a:ln>
            <a:noFill/>
          </a:ln>
          <a:solidFill>
            <a:schemeClr val="tx1"/>
          </a:solidFill>
          <a:uFill>
            <a:solidFill>
              <a:srgbClr val="000000"/>
            </a:solidFill>
          </a:u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neuron.duke.edu/userman/gif/hhcalc.gif" TargetMode="External"/><Relationship Id="rId3" Type="http://schemas.openxmlformats.org/officeDocument/2006/relationships/image" Target="../media/image1.g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22.png"/><Relationship Id="rId4" Type="http://schemas.openxmlformats.org/officeDocument/2006/relationships/image" Target="../media/image2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omments" Target="../comments/comment1.xml"/><Relationship Id="rId3" Type="http://schemas.openxmlformats.org/officeDocument/2006/relationships/image" Target="../media/image2.jpeg"/><Relationship Id="rId4" Type="http://schemas.openxmlformats.org/officeDocument/2006/relationships/image" Target="../media/image25.png"/><Relationship Id="rId5" Type="http://schemas.openxmlformats.org/officeDocument/2006/relationships/image" Target="../media/image3.jpeg"/><Relationship Id="rId6" Type="http://schemas.openxmlformats.org/officeDocument/2006/relationships/image" Target="../media/image26.png"/><Relationship Id="rId7" Type="http://schemas.openxmlformats.org/officeDocument/2006/relationships/image" Target="../media/image2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comments" Target="../comments/comment2.xml"/><Relationship Id="rId4" Type="http://schemas.openxmlformats.org/officeDocument/2006/relationships/video" Target="../media/media2.mov"/><Relationship Id="rId5" Type="http://schemas.microsoft.com/office/2007/relationships/media" Target="../media/media2.mov"/><Relationship Id="rId6" Type="http://schemas.openxmlformats.org/officeDocument/2006/relationships/image" Target="../media/image2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omments" Target="../comments/comment3.xml"/><Relationship Id="rId3" Type="http://schemas.openxmlformats.org/officeDocument/2006/relationships/image" Target="../media/image2.jpeg"/><Relationship Id="rId4" Type="http://schemas.openxmlformats.org/officeDocument/2006/relationships/image" Target="../media/image25.png"/><Relationship Id="rId5" Type="http://schemas.openxmlformats.org/officeDocument/2006/relationships/image" Target="../media/image3.jpe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video" Target="../media/media2.mov"/><Relationship Id="rId9" Type="http://schemas.microsoft.com/office/2007/relationships/media" Target="../media/media2.mov"/><Relationship Id="rId10" Type="http://schemas.openxmlformats.org/officeDocument/2006/relationships/image" Target="../media/image28.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4.jpeg"/><Relationship Id="rId4" Type="http://schemas.openxmlformats.org/officeDocument/2006/relationships/image" Target="../media/image25.png"/><Relationship Id="rId5" Type="http://schemas.openxmlformats.org/officeDocument/2006/relationships/image" Target="../media/image29.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video" Target="../media/media2.mov"/><Relationship Id="rId4" Type="http://schemas.microsoft.com/office/2007/relationships/media" Target="../media/media2.mov"/><Relationship Id="rId5" Type="http://schemas.openxmlformats.org/officeDocument/2006/relationships/image" Target="../media/image28.pn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29.png"/><Relationship Id="rId9" Type="http://schemas.openxmlformats.org/officeDocument/2006/relationships/image" Target="../media/image25.png"/><Relationship Id="rId10" Type="http://schemas.openxmlformats.org/officeDocument/2006/relationships/image" Target="../media/image20.png"/><Relationship Id="rId11" Type="http://schemas.openxmlformats.org/officeDocument/2006/relationships/image" Target="../media/image2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video" Target="../media/media2.mov"/><Relationship Id="rId4" Type="http://schemas.microsoft.com/office/2007/relationships/media" Target="../media/media2.mov"/><Relationship Id="rId5" Type="http://schemas.openxmlformats.org/officeDocument/2006/relationships/image" Target="../media/image28.pn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29.png"/><Relationship Id="rId9" Type="http://schemas.openxmlformats.org/officeDocument/2006/relationships/image" Target="../media/image25.png"/><Relationship Id="rId10" Type="http://schemas.openxmlformats.org/officeDocument/2006/relationships/image" Target="../media/image20.png"/><Relationship Id="rId11" Type="http://schemas.openxmlformats.org/officeDocument/2006/relationships/image" Target="../media/image22.png"/><Relationship Id="rId12" Type="http://schemas.openxmlformats.org/officeDocument/2006/relationships/image" Target="../media/image30.png"/><Relationship Id="rId13" Type="http://schemas.openxmlformats.org/officeDocument/2006/relationships/image" Target="../media/image3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nvSpPr>
        <p:spPr>
          <a:xfrm>
            <a:off x="7086600" y="7150100"/>
            <a:ext cx="1841500" cy="35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00000"/>
              </a:buClr>
              <a:buFont typeface="Times New Roman"/>
              <a:defRPr b="1" sz="1800">
                <a:uFill>
                  <a:solidFill>
                    <a:srgbClr val="000000"/>
                  </a:solidFill>
                </a:uFill>
                <a:latin typeface="+mj-lt"/>
                <a:ea typeface="+mj-ea"/>
                <a:cs typeface="+mj-cs"/>
                <a:sym typeface="Times New Roman"/>
              </a:defRPr>
            </a:lvl1pPr>
          </a:lstStyle>
          <a:p>
            <a:pPr/>
            <a:r>
              <a:t>2</a:t>
            </a:r>
          </a:p>
        </p:txBody>
      </p:sp>
      <p:sp>
        <p:nvSpPr>
          <p:cNvPr id="132" name="Shape 132"/>
          <p:cNvSpPr/>
          <p:nvPr/>
        </p:nvSpPr>
        <p:spPr>
          <a:xfrm>
            <a:off x="-1" y="1717675"/>
            <a:ext cx="9144001" cy="1588"/>
          </a:xfrm>
          <a:prstGeom prst="line">
            <a:avLst/>
          </a:prstGeom>
          <a:ln>
            <a:solidFill>
              <a:srgbClr val="000000"/>
            </a:solidFill>
          </a:ln>
        </p:spPr>
        <p:txBody>
          <a:bodyPr lIns="0" tIns="0" rIns="0" bIns="0"/>
          <a:lstStyle/>
          <a:p>
            <a:pPr/>
          </a:p>
        </p:txBody>
      </p:sp>
      <p:sp>
        <p:nvSpPr>
          <p:cNvPr id="133" name="Shape 133"/>
          <p:cNvSpPr/>
          <p:nvPr/>
        </p:nvSpPr>
        <p:spPr>
          <a:xfrm>
            <a:off x="0" y="238125"/>
            <a:ext cx="9394825" cy="1816100"/>
          </a:xfrm>
          <a:prstGeom prst="rect">
            <a:avLst/>
          </a:prstGeom>
          <a:solidFill>
            <a:srgbClr val="FFFFFF"/>
          </a:solidFill>
          <a:ln>
            <a:miter lim="400000"/>
          </a:ln>
        </p:spPr>
        <p:txBody>
          <a:bodyPr lIns="50800" tIns="50800" rIns="50800" bIns="50800" anchor="ctr"/>
          <a:lstStyle/>
          <a:p>
            <a:pPr marL="40639" marR="40639" defTabSz="914400">
              <a:defRPr b="1" sz="2400">
                <a:uFill>
                  <a:solidFill>
                    <a:srgbClr val="000000"/>
                  </a:solidFill>
                </a:uFill>
                <a:latin typeface="+mj-lt"/>
                <a:ea typeface="+mj-ea"/>
                <a:cs typeface="+mj-cs"/>
                <a:sym typeface="Times New Roman"/>
              </a:defRPr>
            </a:pPr>
          </a:p>
        </p:txBody>
      </p:sp>
      <p:sp>
        <p:nvSpPr>
          <p:cNvPr id="134" name="Shape 134"/>
          <p:cNvSpPr/>
          <p:nvPr/>
        </p:nvSpPr>
        <p:spPr>
          <a:xfrm>
            <a:off x="3212306" y="1168400"/>
            <a:ext cx="5943601" cy="2032000"/>
          </a:xfrm>
          <a:prstGeom prst="rect">
            <a:avLst/>
          </a:prstGeom>
          <a:solidFill>
            <a:srgbClr val="FFFFFF"/>
          </a:solidFill>
          <a:ln>
            <a:miter lim="400000"/>
          </a:ln>
          <a:extLst>
            <a:ext uri="{C572A759-6A51-4108-AA02-DFA0A04FC94B}">
              <ma14:wrappingTextBoxFlag xmlns:ma14="http://schemas.microsoft.com/office/mac/drawingml/2011/main" val="1"/>
            </a:ext>
          </a:extLst>
        </p:spPr>
        <p:txBody>
          <a:bodyPr lIns="0" tIns="0" rIns="0" bIns="0">
            <a:spAutoFit/>
          </a:bodyPr>
          <a:lstStyle/>
          <a:p>
            <a:pPr algn="ctr" defTabSz="914400">
              <a:buClr>
                <a:srgbClr val="000000"/>
              </a:buClr>
              <a:buFont typeface="Arial"/>
              <a:defRPr b="1" sz="3300">
                <a:uFill>
                  <a:solidFill>
                    <a:srgbClr val="000000"/>
                  </a:solidFill>
                </a:uFill>
                <a:latin typeface="+mn-lt"/>
                <a:ea typeface="+mn-ea"/>
                <a:cs typeface="+mn-cs"/>
                <a:sym typeface="Arial"/>
              </a:defRPr>
            </a:pPr>
            <a:r>
              <a:rPr>
                <a:latin typeface="Helvetica"/>
                <a:ea typeface="Helvetica"/>
                <a:cs typeface="Helvetica"/>
                <a:sym typeface="Helvetica"/>
              </a:rPr>
              <a:t>Chasing down the neural code </a:t>
            </a:r>
            <a:endParaRPr>
              <a:latin typeface="Helvetica"/>
              <a:ea typeface="Helvetica"/>
              <a:cs typeface="Helvetica"/>
              <a:sym typeface="Helvetica"/>
            </a:endParaRPr>
          </a:p>
          <a:p>
            <a:pPr algn="ctr" defTabSz="914400">
              <a:buClr>
                <a:srgbClr val="000000"/>
              </a:buClr>
              <a:buFont typeface="Arial"/>
              <a:defRPr b="1" sz="3300">
                <a:uFill>
                  <a:solidFill>
                    <a:srgbClr val="000000"/>
                  </a:solidFill>
                </a:uFill>
                <a:latin typeface="+mn-lt"/>
                <a:ea typeface="+mn-ea"/>
                <a:cs typeface="+mn-cs"/>
                <a:sym typeface="Arial"/>
              </a:defRPr>
            </a:pPr>
            <a:r>
              <a:rPr>
                <a:latin typeface="Helvetica"/>
                <a:ea typeface="Helvetica"/>
                <a:cs typeface="Helvetica"/>
                <a:sym typeface="Helvetica"/>
              </a:rPr>
              <a:t>with mathematics and modeling</a:t>
            </a:r>
          </a:p>
        </p:txBody>
      </p:sp>
      <p:sp>
        <p:nvSpPr>
          <p:cNvPr id="135" name="Shape 135"/>
          <p:cNvSpPr/>
          <p:nvPr/>
        </p:nvSpPr>
        <p:spPr>
          <a:xfrm>
            <a:off x="2240756" y="5532437"/>
            <a:ext cx="4140201"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00000"/>
              </a:buClr>
              <a:buFont typeface="Arial"/>
              <a:defRPr b="1" sz="2800">
                <a:uFill>
                  <a:solidFill>
                    <a:srgbClr val="000000"/>
                  </a:solidFill>
                </a:uFill>
                <a:latin typeface="+mn-lt"/>
                <a:ea typeface="+mn-ea"/>
                <a:cs typeface="+mn-cs"/>
                <a:sym typeface="Arial"/>
              </a:defRPr>
            </a:lvl1pPr>
          </a:lstStyle>
          <a:p>
            <a:pPr/>
            <a:r>
              <a:t>Eric Shea-Brown</a:t>
            </a:r>
          </a:p>
        </p:txBody>
      </p:sp>
      <p:pic>
        <p:nvPicPr>
          <p:cNvPr id="136" name="spike_record-1.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69850" y="406400"/>
            <a:ext cx="3556000" cy="29083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00000" fill="hold"/>
                                        <p:tgtEl>
                                          <p:spTgt spid="13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nvSpPr>
        <p:spPr>
          <a:xfrm>
            <a:off x="-1" y="609600"/>
            <a:ext cx="9144001" cy="1588"/>
          </a:xfrm>
          <a:prstGeom prst="line">
            <a:avLst/>
          </a:prstGeom>
          <a:ln>
            <a:solidFill>
              <a:srgbClr val="000000"/>
            </a:solidFill>
          </a:ln>
        </p:spPr>
        <p:txBody>
          <a:bodyPr lIns="0" tIns="0" rIns="0" bIns="0"/>
          <a:lstStyle/>
          <a:p>
            <a:pPr/>
          </a:p>
        </p:txBody>
      </p:sp>
      <p:sp>
        <p:nvSpPr>
          <p:cNvPr id="249" name="Shape 249"/>
          <p:cNvSpPr/>
          <p:nvPr>
            <p:ph type="title"/>
          </p:nvPr>
        </p:nvSpPr>
        <p:spPr>
          <a:prstGeom prst="rect">
            <a:avLst/>
          </a:prstGeom>
        </p:spPr>
        <p:txBody>
          <a:bodyPr/>
          <a:lstStyle/>
          <a:p>
            <a:pPr/>
            <a:r>
              <a:t>Hodgkin and Huxley’s equations ...</a:t>
            </a:r>
          </a:p>
        </p:txBody>
      </p:sp>
      <p:sp>
        <p:nvSpPr>
          <p:cNvPr id="250" name="Shape 25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1" name="Shape 251"/>
          <p:cNvSpPr/>
          <p:nvPr/>
        </p:nvSpPr>
        <p:spPr>
          <a:xfrm>
            <a:off x="393700" y="641350"/>
            <a:ext cx="7538195" cy="4508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defTabSz="914400">
              <a:defRPr sz="2400">
                <a:uFill>
                  <a:solidFill>
                    <a:srgbClr val="000000"/>
                  </a:solidFill>
                </a:uFill>
                <a:latin typeface="+mj-lt"/>
                <a:ea typeface="+mj-ea"/>
                <a:cs typeface="+mj-cs"/>
                <a:sym typeface="Times New Roman"/>
              </a:defRPr>
            </a:pPr>
            <a:r>
              <a:t>dv(t)/dt=(I - gna*h*(v-vna)*m^3-gk*(v-vk)*n^4-gl*(v-vl))/c</a:t>
            </a:r>
          </a:p>
          <a:p>
            <a:pPr defTabSz="914400">
              <a:defRPr sz="2400">
                <a:uFill>
                  <a:solidFill>
                    <a:srgbClr val="000000"/>
                  </a:solidFill>
                </a:uFill>
                <a:latin typeface="+mj-lt"/>
                <a:ea typeface="+mj-ea"/>
                <a:cs typeface="+mj-cs"/>
                <a:sym typeface="Times New Roman"/>
              </a:defRPr>
            </a:pPr>
            <a:r>
              <a:t>dm(t)/dt= am(v)*(1-m)-bm(v)*m</a:t>
            </a:r>
          </a:p>
          <a:p>
            <a:pPr defTabSz="914400">
              <a:defRPr sz="2400">
                <a:uFill>
                  <a:solidFill>
                    <a:srgbClr val="000000"/>
                  </a:solidFill>
                </a:uFill>
                <a:latin typeface="+mj-lt"/>
                <a:ea typeface="+mj-ea"/>
                <a:cs typeface="+mj-cs"/>
                <a:sym typeface="Times New Roman"/>
              </a:defRPr>
            </a:pPr>
            <a:r>
              <a:t>dh(t)/dt=ah(v)*(1-h)-bh(v)*h</a:t>
            </a:r>
          </a:p>
          <a:p>
            <a:pPr defTabSz="914400">
              <a:defRPr sz="2400">
                <a:uFill>
                  <a:solidFill>
                    <a:srgbClr val="000000"/>
                  </a:solidFill>
                </a:uFill>
                <a:latin typeface="+mj-lt"/>
                <a:ea typeface="+mj-ea"/>
                <a:cs typeface="+mj-cs"/>
                <a:sym typeface="Times New Roman"/>
              </a:defRPr>
            </a:pPr>
            <a:r>
              <a:t>dn(t)/dt=an(v)*(1-n)-bn(v)*n</a:t>
            </a:r>
          </a:p>
          <a:p>
            <a:pPr defTabSz="914400">
              <a:defRPr sz="2400">
                <a:uFill>
                  <a:solidFill>
                    <a:srgbClr val="000000"/>
                  </a:solidFill>
                </a:uFill>
                <a:latin typeface="+mj-lt"/>
                <a:ea typeface="+mj-ea"/>
                <a:cs typeface="+mj-cs"/>
                <a:sym typeface="Times New Roman"/>
              </a:defRPr>
            </a:pPr>
          </a:p>
          <a:p>
            <a:pPr defTabSz="914400">
              <a:defRPr sz="2400">
                <a:uFill>
                  <a:solidFill>
                    <a:srgbClr val="000000"/>
                  </a:solidFill>
                </a:uFill>
                <a:latin typeface="+mj-lt"/>
                <a:ea typeface="+mj-ea"/>
                <a:cs typeface="+mj-cs"/>
                <a:sym typeface="Times New Roman"/>
              </a:defRPr>
            </a:pPr>
            <a:r>
              <a:t>am(v) =  .1*(v+40)/(1-exp(-(v+40)/10))</a:t>
            </a:r>
          </a:p>
          <a:p>
            <a:pPr defTabSz="914400">
              <a:defRPr sz="2400">
                <a:uFill>
                  <a:solidFill>
                    <a:srgbClr val="000000"/>
                  </a:solidFill>
                </a:uFill>
                <a:latin typeface="+mj-lt"/>
                <a:ea typeface="+mj-ea"/>
                <a:cs typeface="+mj-cs"/>
                <a:sym typeface="Times New Roman"/>
              </a:defRPr>
            </a:pPr>
            <a:r>
              <a:t>bm(v) =  4*exp(-(v+65)/18)</a:t>
            </a:r>
          </a:p>
          <a:p>
            <a:pPr defTabSz="914400">
              <a:defRPr sz="2400">
                <a:uFill>
                  <a:solidFill>
                    <a:srgbClr val="000000"/>
                  </a:solidFill>
                </a:uFill>
                <a:latin typeface="+mj-lt"/>
                <a:ea typeface="+mj-ea"/>
                <a:cs typeface="+mj-cs"/>
                <a:sym typeface="Times New Roman"/>
              </a:defRPr>
            </a:pPr>
            <a:r>
              <a:t>ah(v) =  .07*exp(-(v+65)/20)</a:t>
            </a:r>
          </a:p>
          <a:p>
            <a:pPr defTabSz="914400">
              <a:defRPr sz="2400">
                <a:uFill>
                  <a:solidFill>
                    <a:srgbClr val="000000"/>
                  </a:solidFill>
                </a:uFill>
                <a:latin typeface="+mj-lt"/>
                <a:ea typeface="+mj-ea"/>
                <a:cs typeface="+mj-cs"/>
                <a:sym typeface="Times New Roman"/>
              </a:defRPr>
            </a:pPr>
            <a:r>
              <a:t>bh(v) =  1/(1+exp(-(v+35)/10))</a:t>
            </a:r>
          </a:p>
          <a:p>
            <a:pPr defTabSz="914400">
              <a:defRPr sz="2400">
                <a:uFill>
                  <a:solidFill>
                    <a:srgbClr val="000000"/>
                  </a:solidFill>
                </a:uFill>
                <a:latin typeface="+mj-lt"/>
                <a:ea typeface="+mj-ea"/>
                <a:cs typeface="+mj-cs"/>
                <a:sym typeface="Times New Roman"/>
              </a:defRPr>
            </a:pPr>
            <a:r>
              <a:t>an(v) =  .01*(v+55)/(1-exp(-(v+55)/10))</a:t>
            </a:r>
          </a:p>
          <a:p>
            <a:pPr defTabSz="914400">
              <a:defRPr sz="2400">
                <a:uFill>
                  <a:solidFill>
                    <a:srgbClr val="000000"/>
                  </a:solidFill>
                </a:uFill>
                <a:latin typeface="+mj-lt"/>
                <a:ea typeface="+mj-ea"/>
                <a:cs typeface="+mj-cs"/>
                <a:sym typeface="Times New Roman"/>
              </a:defRPr>
            </a:pPr>
            <a:r>
              <a:t>bn(v) =  .125*exp(-(v+65)/80)</a:t>
            </a:r>
          </a:p>
          <a:p>
            <a:pPr defTabSz="914400">
              <a:defRPr sz="2400">
                <a:uFill>
                  <a:solidFill>
                    <a:srgbClr val="000000"/>
                  </a:solidFill>
                </a:uFill>
                <a:latin typeface="+mj-lt"/>
                <a:ea typeface="+mj-ea"/>
                <a:cs typeface="+mj-cs"/>
                <a:sym typeface="Times New Roman"/>
              </a:defRPr>
            </a:pPr>
          </a:p>
          <a:p>
            <a:pPr defTabSz="914400">
              <a:defRPr sz="2400">
                <a:uFill>
                  <a:solidFill>
                    <a:srgbClr val="000000"/>
                  </a:solidFill>
                </a:uFill>
                <a:latin typeface="+mj-lt"/>
                <a:ea typeface="+mj-ea"/>
                <a:cs typeface="+mj-cs"/>
                <a:sym typeface="Times New Roman"/>
              </a:defRPr>
            </a:pPr>
            <a:r>
              <a:t>+ </a:t>
            </a:r>
            <a:r>
              <a:rPr>
                <a:latin typeface="Symbol"/>
                <a:ea typeface="Symbol"/>
                <a:cs typeface="Symbol"/>
                <a:sym typeface="Symbol"/>
              </a:rPr>
              <a:t>spatial “diffusion” terms</a:t>
            </a:r>
          </a:p>
        </p:txBody>
      </p:sp>
      <p:sp>
        <p:nvSpPr>
          <p:cNvPr id="252" name="Shape 252"/>
          <p:cNvSpPr/>
          <p:nvPr/>
        </p:nvSpPr>
        <p:spPr>
          <a:xfrm>
            <a:off x="6858000" y="6280149"/>
            <a:ext cx="1350963" cy="673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4800">
                <a:solidFill>
                  <a:srgbClr val="831100"/>
                </a:solidFill>
                <a:uFill>
                  <a:solidFill>
                    <a:srgbClr val="831100"/>
                  </a:solidFill>
                </a:uFill>
                <a:latin typeface="+mj-lt"/>
                <a:ea typeface="+mj-ea"/>
                <a:cs typeface="+mj-cs"/>
                <a:sym typeface="Times New Roman"/>
              </a:defRPr>
            </a:lvl1pPr>
          </a:lstStyle>
          <a:p>
            <a:pPr/>
            <a:r>
              <a:t>hh.m</a:t>
            </a:r>
          </a:p>
        </p:txBody>
      </p:sp>
      <p:sp>
        <p:nvSpPr>
          <p:cNvPr id="253" name="Shape 253"/>
          <p:cNvSpPr/>
          <p:nvPr/>
        </p:nvSpPr>
        <p:spPr>
          <a:xfrm>
            <a:off x="444500" y="5302250"/>
            <a:ext cx="8712200" cy="825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914400">
              <a:defRPr sz="2400">
                <a:uFill>
                  <a:solidFill>
                    <a:srgbClr val="000000"/>
                  </a:solidFill>
                </a:uFill>
                <a:latin typeface="+mj-lt"/>
                <a:ea typeface="+mj-ea"/>
                <a:cs typeface="+mj-cs"/>
                <a:sym typeface="Times New Roman"/>
              </a:defRPr>
            </a:pPr>
            <a:r>
              <a:t>Then:  </a:t>
            </a:r>
            <a:r>
              <a:rPr b="1" sz="1600">
                <a:latin typeface="Times"/>
                <a:ea typeface="Times"/>
                <a:cs typeface="Times"/>
                <a:sym typeface="Times"/>
              </a:rPr>
              <a:t>using a Brunsviga 20 </a:t>
            </a:r>
            <a:r>
              <a:rPr b="1" sz="1600" u="sng">
                <a:solidFill>
                  <a:srgbClr val="0432FF"/>
                </a:solidFill>
                <a:uFill>
                  <a:solidFill>
                    <a:srgbClr val="0432FF"/>
                  </a:solidFill>
                </a:uFill>
                <a:latin typeface="Times"/>
                <a:ea typeface="Times"/>
                <a:cs typeface="Times"/>
                <a:sym typeface="Times"/>
                <a:hlinkClick r:id="rId2" invalidUrl="" action="" tgtFrame="" tooltip="" history="1" highlightClick="0" endSnd="0"/>
              </a:rPr>
              <a:t>manually cranked calculator </a:t>
            </a:r>
            <a:r>
              <a:rPr b="1" sz="1600">
                <a:latin typeface="Times"/>
                <a:ea typeface="Times"/>
                <a:cs typeface="Times"/>
                <a:sym typeface="Times"/>
              </a:rPr>
              <a:t>with numbers entered by a set of adjusting levers (projecting from the wheels that were rotated by the hand crank). The output was a line of digits on the wheels to be read and transcribed to paper. </a:t>
            </a:r>
          </a:p>
        </p:txBody>
      </p:sp>
      <p:sp>
        <p:nvSpPr>
          <p:cNvPr id="254" name="Shape 254"/>
          <p:cNvSpPr/>
          <p:nvPr/>
        </p:nvSpPr>
        <p:spPr>
          <a:xfrm>
            <a:off x="444500" y="6464300"/>
            <a:ext cx="690017" cy="33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sz="2400">
                <a:uFill>
                  <a:solidFill>
                    <a:srgbClr val="000000"/>
                  </a:solidFill>
                </a:uFill>
                <a:latin typeface="+mj-lt"/>
                <a:ea typeface="+mj-ea"/>
                <a:cs typeface="+mj-cs"/>
                <a:sym typeface="Times New Roman"/>
              </a:defRPr>
            </a:lvl1pPr>
          </a:lstStyle>
          <a:p>
            <a:pPr/>
            <a:r>
              <a:t>Now:</a:t>
            </a:r>
          </a:p>
        </p:txBody>
      </p:sp>
      <p:pic>
        <p:nvPicPr>
          <p:cNvPr id="255" name="hhcalc.gif"/>
          <p:cNvPicPr>
            <a:picLocks noChangeAspect="1"/>
          </p:cNvPicPr>
          <p:nvPr/>
        </p:nvPicPr>
        <p:blipFill>
          <a:blip r:embed="rId3">
            <a:extLst/>
          </a:blip>
          <a:stretch>
            <a:fillRect/>
          </a:stretch>
        </p:blipFill>
        <p:spPr>
          <a:xfrm>
            <a:off x="2997200" y="927100"/>
            <a:ext cx="6210300" cy="2350360"/>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54"/>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 grpId="3"/>
      <p:bldP build="whole" bldLvl="1" animBg="1" rev="0" advAuto="0" spid="255" grpId="2"/>
      <p:bldP build="whole" bldLvl="1" animBg="1" rev="0" advAuto="0" spid="253" grpId="1"/>
      <p:bldP build="whole" bldLvl="1" animBg="1" rev="0" advAuto="0" spid="252" grpId="4"/>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nvSpPr>
        <p:spPr>
          <a:xfrm>
            <a:off x="7086600" y="6477000"/>
            <a:ext cx="1841500" cy="35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00000"/>
              </a:buClr>
              <a:buFont typeface="Times New Roman"/>
              <a:defRPr b="1" sz="1800">
                <a:uFill>
                  <a:solidFill>
                    <a:srgbClr val="000000"/>
                  </a:solidFill>
                </a:uFill>
                <a:latin typeface="+mj-lt"/>
                <a:ea typeface="+mj-ea"/>
                <a:cs typeface="+mj-cs"/>
                <a:sym typeface="Times New Roman"/>
              </a:defRPr>
            </a:lvl1pPr>
          </a:lstStyle>
          <a:p>
            <a:pPr/>
            <a:r>
              <a:t>9</a:t>
            </a:r>
          </a:p>
        </p:txBody>
      </p:sp>
      <p:sp>
        <p:nvSpPr>
          <p:cNvPr id="258" name="Shape 258"/>
          <p:cNvSpPr/>
          <p:nvPr/>
        </p:nvSpPr>
        <p:spPr>
          <a:xfrm>
            <a:off x="-1" y="623887"/>
            <a:ext cx="9144001" cy="1588"/>
          </a:xfrm>
          <a:prstGeom prst="line">
            <a:avLst/>
          </a:prstGeom>
          <a:ln w="57150">
            <a:solidFill>
              <a:srgbClr val="FFFFFF"/>
            </a:solidFill>
          </a:ln>
        </p:spPr>
        <p:txBody>
          <a:bodyPr lIns="0" tIns="0" rIns="0" bIns="0"/>
          <a:lstStyle/>
          <a:p>
            <a:pPr/>
          </a:p>
        </p:txBody>
      </p:sp>
      <p:pic>
        <p:nvPicPr>
          <p:cNvPr id="259" name="image.png"/>
          <p:cNvPicPr>
            <a:picLocks noChangeAspect="0"/>
          </p:cNvPicPr>
          <p:nvPr/>
        </p:nvPicPr>
        <p:blipFill>
          <a:blip r:embed="rId2">
            <a:extLst/>
          </a:blip>
          <a:srcRect l="34796" t="18885" r="33238" b="58299"/>
          <a:stretch>
            <a:fillRect/>
          </a:stretch>
        </p:blipFill>
        <p:spPr>
          <a:xfrm>
            <a:off x="5819775" y="842962"/>
            <a:ext cx="3338513" cy="1787526"/>
          </a:xfrm>
          <a:prstGeom prst="rect">
            <a:avLst/>
          </a:prstGeom>
          <a:ln w="12700">
            <a:miter lim="400000"/>
          </a:ln>
        </p:spPr>
      </p:pic>
      <p:sp>
        <p:nvSpPr>
          <p:cNvPr id="260" name="Shape 260"/>
          <p:cNvSpPr/>
          <p:nvPr/>
        </p:nvSpPr>
        <p:spPr>
          <a:xfrm>
            <a:off x="5565775" y="795337"/>
            <a:ext cx="32445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Arial"/>
              <a:defRPr b="1">
                <a:uFill>
                  <a:solidFill>
                    <a:srgbClr val="000000"/>
                  </a:solidFill>
                </a:uFill>
                <a:latin typeface="+mn-lt"/>
                <a:ea typeface="+mn-ea"/>
                <a:cs typeface="+mn-cs"/>
                <a:sym typeface="Arial"/>
              </a:defRPr>
            </a:lvl1pPr>
          </a:lstStyle>
          <a:p>
            <a:pPr/>
            <a:r>
              <a:t>50</a:t>
            </a:r>
          </a:p>
        </p:txBody>
      </p:sp>
      <p:sp>
        <p:nvSpPr>
          <p:cNvPr id="261" name="Shape 261"/>
          <p:cNvSpPr/>
          <p:nvPr/>
        </p:nvSpPr>
        <p:spPr>
          <a:xfrm>
            <a:off x="5737225" y="2516187"/>
            <a:ext cx="23969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Arial"/>
              <a:defRPr b="1">
                <a:uFill>
                  <a:solidFill>
                    <a:srgbClr val="000000"/>
                  </a:solidFill>
                </a:uFill>
                <a:latin typeface="+mn-lt"/>
                <a:ea typeface="+mn-ea"/>
                <a:cs typeface="+mn-cs"/>
                <a:sym typeface="Arial"/>
              </a:defRPr>
            </a:lvl1pPr>
          </a:lstStyle>
          <a:p>
            <a:pPr/>
            <a:r>
              <a:t>0</a:t>
            </a:r>
          </a:p>
        </p:txBody>
      </p:sp>
      <p:sp>
        <p:nvSpPr>
          <p:cNvPr id="262" name="Shape 262"/>
          <p:cNvSpPr/>
          <p:nvPr/>
        </p:nvSpPr>
        <p:spPr>
          <a:xfrm>
            <a:off x="5521325" y="1849437"/>
            <a:ext cx="37520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Arial"/>
              <a:defRPr b="1">
                <a:uFill>
                  <a:solidFill>
                    <a:srgbClr val="000000"/>
                  </a:solidFill>
                </a:uFill>
                <a:latin typeface="+mn-lt"/>
                <a:ea typeface="+mn-ea"/>
                <a:cs typeface="+mn-cs"/>
                <a:sym typeface="Arial"/>
              </a:defRPr>
            </a:lvl1pPr>
          </a:lstStyle>
          <a:p>
            <a:pPr/>
            <a:r>
              <a:t>-50</a:t>
            </a:r>
          </a:p>
        </p:txBody>
      </p:sp>
      <p:sp>
        <p:nvSpPr>
          <p:cNvPr id="263" name="Shape 263"/>
          <p:cNvSpPr/>
          <p:nvPr/>
        </p:nvSpPr>
        <p:spPr>
          <a:xfrm>
            <a:off x="5153025" y="1008062"/>
            <a:ext cx="668633"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Arial"/>
              <a:defRPr b="1" sz="1400">
                <a:uFill>
                  <a:solidFill>
                    <a:srgbClr val="000000"/>
                  </a:solidFill>
                </a:uFill>
                <a:latin typeface="+mn-lt"/>
                <a:ea typeface="+mn-ea"/>
                <a:cs typeface="+mn-cs"/>
                <a:sym typeface="Arial"/>
              </a:defRPr>
            </a:lvl1pPr>
          </a:lstStyle>
          <a:p>
            <a:pPr/>
            <a:r>
              <a:t>V(mV)</a:t>
            </a:r>
          </a:p>
        </p:txBody>
      </p:sp>
      <p:sp>
        <p:nvSpPr>
          <p:cNvPr id="264" name="Shape 264"/>
          <p:cNvSpPr/>
          <p:nvPr/>
        </p:nvSpPr>
        <p:spPr>
          <a:xfrm>
            <a:off x="8766175" y="2554287"/>
            <a:ext cx="32445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Arial"/>
              <a:defRPr b="1">
                <a:uFill>
                  <a:solidFill>
                    <a:srgbClr val="000000"/>
                  </a:solidFill>
                </a:uFill>
                <a:latin typeface="+mn-lt"/>
                <a:ea typeface="+mn-ea"/>
                <a:cs typeface="+mn-cs"/>
                <a:sym typeface="Arial"/>
              </a:defRPr>
            </a:lvl1pPr>
          </a:lstStyle>
          <a:p>
            <a:pPr/>
            <a:r>
              <a:t>50</a:t>
            </a:r>
          </a:p>
        </p:txBody>
      </p:sp>
      <p:sp>
        <p:nvSpPr>
          <p:cNvPr id="265" name="Shape 265"/>
          <p:cNvSpPr/>
          <p:nvPr/>
        </p:nvSpPr>
        <p:spPr>
          <a:xfrm>
            <a:off x="8118475" y="2601912"/>
            <a:ext cx="63894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Arial"/>
              <a:defRPr b="1" i="1" sz="1400">
                <a:uFill>
                  <a:solidFill>
                    <a:srgbClr val="000000"/>
                  </a:solidFill>
                </a:uFill>
                <a:latin typeface="+mn-lt"/>
                <a:ea typeface="+mn-ea"/>
                <a:cs typeface="+mn-cs"/>
                <a:sym typeface="Arial"/>
              </a:defRPr>
            </a:lvl1pPr>
          </a:lstStyle>
          <a:p>
            <a:pPr/>
            <a:r>
              <a:t>t (ms)</a:t>
            </a:r>
          </a:p>
        </p:txBody>
      </p:sp>
      <p:sp>
        <p:nvSpPr>
          <p:cNvPr id="266" name="Shape 266"/>
          <p:cNvSpPr/>
          <p:nvPr/>
        </p:nvSpPr>
        <p:spPr>
          <a:xfrm>
            <a:off x="6718300" y="1111250"/>
            <a:ext cx="1588" cy="1231900"/>
          </a:xfrm>
          <a:prstGeom prst="line">
            <a:avLst/>
          </a:prstGeom>
          <a:ln w="57150">
            <a:solidFill>
              <a:srgbClr val="000000"/>
            </a:solidFill>
          </a:ln>
        </p:spPr>
        <p:txBody>
          <a:bodyPr lIns="0" tIns="0" rIns="0" bIns="0"/>
          <a:lstStyle/>
          <a:p>
            <a:pPr/>
          </a:p>
        </p:txBody>
      </p:sp>
      <p:sp>
        <p:nvSpPr>
          <p:cNvPr id="267" name="Shape 267"/>
          <p:cNvSpPr/>
          <p:nvPr/>
        </p:nvSpPr>
        <p:spPr>
          <a:xfrm>
            <a:off x="7600950" y="1120775"/>
            <a:ext cx="1588" cy="1231900"/>
          </a:xfrm>
          <a:prstGeom prst="line">
            <a:avLst/>
          </a:prstGeom>
          <a:ln w="57150">
            <a:solidFill>
              <a:srgbClr val="000000"/>
            </a:solidFill>
          </a:ln>
        </p:spPr>
        <p:txBody>
          <a:bodyPr lIns="0" tIns="0" rIns="0" bIns="0"/>
          <a:lstStyle/>
          <a:p>
            <a:pPr/>
          </a:p>
        </p:txBody>
      </p:sp>
      <p:sp>
        <p:nvSpPr>
          <p:cNvPr id="268" name="Shape 268"/>
          <p:cNvSpPr/>
          <p:nvPr/>
        </p:nvSpPr>
        <p:spPr>
          <a:xfrm>
            <a:off x="8475662" y="1130300"/>
            <a:ext cx="1588" cy="1231900"/>
          </a:xfrm>
          <a:prstGeom prst="line">
            <a:avLst/>
          </a:prstGeom>
          <a:ln w="57150">
            <a:solidFill>
              <a:srgbClr val="000000"/>
            </a:solidFill>
          </a:ln>
        </p:spPr>
        <p:txBody>
          <a:bodyPr lIns="0" tIns="0" rIns="0" bIns="0"/>
          <a:lstStyle/>
          <a:p>
            <a:pPr/>
          </a:p>
        </p:txBody>
      </p:sp>
      <p:pic>
        <p:nvPicPr>
          <p:cNvPr id="269" name="image.png"/>
          <p:cNvPicPr>
            <a:picLocks noChangeAspect="0"/>
          </p:cNvPicPr>
          <p:nvPr/>
        </p:nvPicPr>
        <p:blipFill>
          <a:blip r:embed="rId3">
            <a:extLst/>
          </a:blip>
          <a:srcRect l="57582" t="0" r="9577" b="66268"/>
          <a:stretch>
            <a:fillRect/>
          </a:stretch>
        </p:blipFill>
        <p:spPr>
          <a:xfrm>
            <a:off x="762000" y="1162050"/>
            <a:ext cx="2286000" cy="1343025"/>
          </a:xfrm>
          <a:prstGeom prst="rect">
            <a:avLst/>
          </a:prstGeom>
          <a:ln w="12700">
            <a:miter lim="400000"/>
          </a:ln>
        </p:spPr>
      </p:pic>
      <p:pic>
        <p:nvPicPr>
          <p:cNvPr id="270" name="image.png"/>
          <p:cNvPicPr>
            <a:picLocks noChangeAspect="0"/>
          </p:cNvPicPr>
          <p:nvPr/>
        </p:nvPicPr>
        <p:blipFill>
          <a:blip r:embed="rId3">
            <a:extLst/>
          </a:blip>
          <a:srcRect l="72908" t="0" r="9417" b="66268"/>
          <a:stretch>
            <a:fillRect/>
          </a:stretch>
        </p:blipFill>
        <p:spPr>
          <a:xfrm>
            <a:off x="612775" y="1162050"/>
            <a:ext cx="1230313" cy="1343025"/>
          </a:xfrm>
          <a:prstGeom prst="rect">
            <a:avLst/>
          </a:prstGeom>
          <a:ln w="12700">
            <a:miter lim="400000"/>
          </a:ln>
        </p:spPr>
      </p:pic>
      <p:sp>
        <p:nvSpPr>
          <p:cNvPr id="271" name="Shape 271"/>
          <p:cNvSpPr/>
          <p:nvPr>
            <p:ph type="title" idx="4294967295"/>
          </p:nvPr>
        </p:nvSpPr>
        <p:spPr>
          <a:xfrm>
            <a:off x="152400" y="0"/>
            <a:ext cx="8991600" cy="1600200"/>
          </a:xfrm>
          <a:prstGeom prst="rect">
            <a:avLst/>
          </a:prstGeom>
        </p:spPr>
        <p:txBody>
          <a:bodyPr/>
          <a:lstStyle/>
          <a:p>
            <a:pPr/>
          </a:p>
        </p:txBody>
      </p:sp>
      <p:pic>
        <p:nvPicPr>
          <p:cNvPr id="272" name="image.png"/>
          <p:cNvPicPr>
            <a:picLocks noChangeAspect="0"/>
          </p:cNvPicPr>
          <p:nvPr/>
        </p:nvPicPr>
        <p:blipFill>
          <a:blip r:embed="rId4">
            <a:extLst/>
          </a:blip>
          <a:srcRect l="53358" t="46017" r="26159" b="43371"/>
          <a:stretch>
            <a:fillRect/>
          </a:stretch>
        </p:blipFill>
        <p:spPr>
          <a:xfrm>
            <a:off x="5537200" y="3609975"/>
            <a:ext cx="3606801" cy="1401763"/>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6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269"/>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1"/>
      <p:bldP build="whole" bldLvl="1" animBg="1" rev="0" advAuto="0" spid="266" grpId="3"/>
      <p:bldP build="whole" bldLvl="1" animBg="1" rev="0" advAuto="0" spid="268" grpId="2"/>
      <p:bldP build="whole" bldLvl="1" animBg="1" rev="0" advAuto="0" spid="269" grpId="4"/>
      <p:bldP build="whole" bldLvl="1" animBg="1" rev="0" advAuto="0" spid="270" grpId="5"/>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title" idx="4294967295"/>
          </p:nvPr>
        </p:nvSpPr>
        <p:spPr>
          <a:xfrm>
            <a:off x="152400" y="0"/>
            <a:ext cx="8991600" cy="1600200"/>
          </a:xfrm>
          <a:prstGeom prst="rect">
            <a:avLst/>
          </a:prstGeom>
        </p:spPr>
        <p:txBody>
          <a:bodyPr/>
          <a:lstStyle/>
          <a:p>
            <a:pPr/>
            <a:r>
              <a:t>Given spikes … Where's the information?</a:t>
            </a:r>
          </a:p>
        </p:txBody>
      </p:sp>
      <p:pic>
        <p:nvPicPr>
          <p:cNvPr id="275" name="image.png"/>
          <p:cNvPicPr>
            <a:picLocks noChangeAspect="0"/>
          </p:cNvPicPr>
          <p:nvPr/>
        </p:nvPicPr>
        <p:blipFill>
          <a:blip r:embed="rId2">
            <a:extLst/>
          </a:blip>
          <a:srcRect l="57582" t="0" r="9577" b="66268"/>
          <a:stretch>
            <a:fillRect/>
          </a:stretch>
        </p:blipFill>
        <p:spPr>
          <a:xfrm>
            <a:off x="762000" y="1162050"/>
            <a:ext cx="2286000" cy="1343025"/>
          </a:xfrm>
          <a:prstGeom prst="rect">
            <a:avLst/>
          </a:prstGeom>
          <a:ln w="12700">
            <a:miter lim="400000"/>
          </a:ln>
        </p:spPr>
      </p:pic>
      <p:pic>
        <p:nvPicPr>
          <p:cNvPr id="276" name="image.png"/>
          <p:cNvPicPr>
            <a:picLocks noChangeAspect="0"/>
          </p:cNvPicPr>
          <p:nvPr/>
        </p:nvPicPr>
        <p:blipFill>
          <a:blip r:embed="rId2">
            <a:extLst/>
          </a:blip>
          <a:srcRect l="72908" t="0" r="9417" b="66268"/>
          <a:stretch>
            <a:fillRect/>
          </a:stretch>
        </p:blipFill>
        <p:spPr>
          <a:xfrm>
            <a:off x="612775" y="1162050"/>
            <a:ext cx="1230313" cy="1343025"/>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nvSpPr>
        <p:spPr>
          <a:xfrm>
            <a:off x="7086600" y="6477000"/>
            <a:ext cx="1841500" cy="35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00000"/>
              </a:buClr>
              <a:buFont typeface="Times New Roman"/>
              <a:defRPr b="1" sz="1800">
                <a:uFill>
                  <a:solidFill>
                    <a:srgbClr val="000000"/>
                  </a:solidFill>
                </a:uFill>
                <a:latin typeface="+mj-lt"/>
                <a:ea typeface="+mj-ea"/>
                <a:cs typeface="+mj-cs"/>
                <a:sym typeface="Times New Roman"/>
              </a:defRPr>
            </a:lvl1pPr>
          </a:lstStyle>
          <a:p>
            <a:pPr/>
            <a:r>
              <a:t>12</a:t>
            </a:r>
          </a:p>
        </p:txBody>
      </p:sp>
      <p:sp>
        <p:nvSpPr>
          <p:cNvPr id="279" name="Shape 279"/>
          <p:cNvSpPr/>
          <p:nvPr/>
        </p:nvSpPr>
        <p:spPr>
          <a:xfrm>
            <a:off x="482600" y="669925"/>
            <a:ext cx="5568713"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FF2600"/>
              </a:buClr>
              <a:buFont typeface="Arial"/>
              <a:defRPr b="1" sz="3200">
                <a:solidFill>
                  <a:srgbClr val="FF2600"/>
                </a:solidFill>
                <a:uFill>
                  <a:solidFill>
                    <a:srgbClr val="FF2600"/>
                  </a:solidFill>
                </a:uFill>
                <a:latin typeface="+mn-lt"/>
                <a:ea typeface="+mn-ea"/>
                <a:cs typeface="+mn-cs"/>
                <a:sym typeface="Arial"/>
              </a:defRPr>
            </a:lvl1pPr>
          </a:lstStyle>
          <a:p>
            <a:pPr/>
            <a:r>
              <a:t>1.  Averaged spike statistics</a:t>
            </a:r>
          </a:p>
        </p:txBody>
      </p:sp>
      <p:sp>
        <p:nvSpPr>
          <p:cNvPr id="280" name="Shape 280"/>
          <p:cNvSpPr/>
          <p:nvPr>
            <p:ph type="title" idx="4294967295"/>
          </p:nvPr>
        </p:nvSpPr>
        <p:spPr>
          <a:xfrm>
            <a:off x="152400" y="0"/>
            <a:ext cx="8991600" cy="1600200"/>
          </a:xfrm>
          <a:prstGeom prst="rect">
            <a:avLst/>
          </a:prstGeom>
        </p:spPr>
        <p:txBody>
          <a:bodyPr/>
          <a:lstStyle/>
          <a:p>
            <a:pPr/>
            <a:r>
              <a:t>Given spikes … Where's the information?</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title" idx="4294967295"/>
          </p:nvPr>
        </p:nvSpPr>
        <p:spPr>
          <a:xfrm>
            <a:off x="152400" y="0"/>
            <a:ext cx="8991600" cy="1600200"/>
          </a:xfrm>
          <a:prstGeom prst="rect">
            <a:avLst/>
          </a:prstGeom>
        </p:spPr>
        <p:txBody>
          <a:bodyPr/>
          <a:lstStyle>
            <a:lvl1pPr algn="ctr"/>
          </a:lstStyle>
          <a:p>
            <a:pPr/>
            <a:r>
              <a:t>Cortical encoding via spiking rates</a:t>
            </a:r>
          </a:p>
        </p:txBody>
      </p:sp>
      <p:pic>
        <p:nvPicPr>
          <p:cNvPr id="283" name="visual_thalamus.jpg"/>
          <p:cNvPicPr>
            <a:picLocks noChangeAspect="0"/>
          </p:cNvPicPr>
          <p:nvPr/>
        </p:nvPicPr>
        <p:blipFill>
          <a:blip r:embed="rId3">
            <a:extLst/>
          </a:blip>
          <a:stretch>
            <a:fillRect/>
          </a:stretch>
        </p:blipFill>
        <p:spPr>
          <a:xfrm>
            <a:off x="2819400" y="1438275"/>
            <a:ext cx="3505200" cy="3136900"/>
          </a:xfrm>
          <a:prstGeom prst="rect">
            <a:avLst/>
          </a:prstGeom>
          <a:ln w="12700">
            <a:miter lim="400000"/>
          </a:ln>
        </p:spPr>
      </p:pic>
      <p:pic>
        <p:nvPicPr>
          <p:cNvPr id="284" name="pyramidal neurons.jpg"/>
          <p:cNvPicPr>
            <a:picLocks noChangeAspect="0"/>
          </p:cNvPicPr>
          <p:nvPr/>
        </p:nvPicPr>
        <p:blipFill>
          <a:blip r:embed="rId4">
            <a:extLst/>
          </a:blip>
          <a:stretch>
            <a:fillRect/>
          </a:stretch>
        </p:blipFill>
        <p:spPr>
          <a:xfrm>
            <a:off x="6553200" y="676275"/>
            <a:ext cx="1828800" cy="1812925"/>
          </a:xfrm>
          <a:prstGeom prst="rect">
            <a:avLst/>
          </a:prstGeom>
          <a:ln w="12700">
            <a:miter lim="400000"/>
          </a:ln>
        </p:spPr>
      </p:pic>
      <p:sp>
        <p:nvSpPr>
          <p:cNvPr id="285" name="Shape 285"/>
          <p:cNvSpPr/>
          <p:nvPr/>
        </p:nvSpPr>
        <p:spPr>
          <a:xfrm flipV="1">
            <a:off x="5867400" y="676275"/>
            <a:ext cx="685800" cy="2743200"/>
          </a:xfrm>
          <a:prstGeom prst="line">
            <a:avLst/>
          </a:prstGeom>
          <a:ln>
            <a:solidFill>
              <a:srgbClr val="000000"/>
            </a:solidFill>
          </a:ln>
        </p:spPr>
        <p:txBody>
          <a:bodyPr lIns="0" tIns="0" rIns="0" bIns="0"/>
          <a:lstStyle/>
          <a:p>
            <a:pPr/>
          </a:p>
        </p:txBody>
      </p:sp>
      <p:sp>
        <p:nvSpPr>
          <p:cNvPr id="286" name="Shape 286"/>
          <p:cNvSpPr/>
          <p:nvPr/>
        </p:nvSpPr>
        <p:spPr>
          <a:xfrm flipV="1">
            <a:off x="5943600" y="2505075"/>
            <a:ext cx="2438400" cy="914400"/>
          </a:xfrm>
          <a:prstGeom prst="line">
            <a:avLst/>
          </a:prstGeom>
          <a:ln>
            <a:solidFill>
              <a:srgbClr val="000000"/>
            </a:solidFill>
          </a:ln>
        </p:spPr>
        <p:txBody>
          <a:bodyPr lIns="0" tIns="0" rIns="0" bIns="0"/>
          <a:lstStyle/>
          <a:p>
            <a:pPr/>
          </a:p>
        </p:txBody>
      </p:sp>
      <p:grpSp>
        <p:nvGrpSpPr>
          <p:cNvPr id="291" name="Group 291"/>
          <p:cNvGrpSpPr/>
          <p:nvPr/>
        </p:nvGrpSpPr>
        <p:grpSpPr>
          <a:xfrm>
            <a:off x="685800" y="2886075"/>
            <a:ext cx="8305800" cy="2139950"/>
            <a:chOff x="0" y="0"/>
            <a:chExt cx="8305800" cy="2139950"/>
          </a:xfrm>
        </p:grpSpPr>
        <p:pic>
          <p:nvPicPr>
            <p:cNvPr id="287" name="image.png"/>
            <p:cNvPicPr>
              <a:picLocks noChangeAspect="0"/>
            </p:cNvPicPr>
            <p:nvPr/>
          </p:nvPicPr>
          <p:blipFill>
            <a:blip r:embed="rId5">
              <a:extLst/>
            </a:blip>
            <a:stretch>
              <a:fillRect/>
            </a:stretch>
          </p:blipFill>
          <p:spPr>
            <a:xfrm>
              <a:off x="5715000" y="1752600"/>
              <a:ext cx="2590800" cy="387350"/>
            </a:xfrm>
            <a:prstGeom prst="rect">
              <a:avLst/>
            </a:prstGeom>
            <a:ln w="12700" cap="flat">
              <a:noFill/>
              <a:miter lim="400000"/>
            </a:ln>
            <a:effectLst/>
          </p:spPr>
        </p:pic>
        <p:grpSp>
          <p:nvGrpSpPr>
            <p:cNvPr id="290" name="Group 290"/>
            <p:cNvGrpSpPr/>
            <p:nvPr/>
          </p:nvGrpSpPr>
          <p:grpSpPr>
            <a:xfrm>
              <a:off x="0" y="0"/>
              <a:ext cx="1330325" cy="1200150"/>
              <a:chOff x="0" y="0"/>
              <a:chExt cx="1330325" cy="1200150"/>
            </a:xfrm>
          </p:grpSpPr>
          <p:sp>
            <p:nvSpPr>
              <p:cNvPr id="288" name="Shape 288"/>
              <p:cNvSpPr/>
              <p:nvPr/>
            </p:nvSpPr>
            <p:spPr>
              <a:xfrm>
                <a:off x="0" y="0"/>
                <a:ext cx="1330325" cy="1200150"/>
              </a:xfrm>
              <a:prstGeom prst="rect">
                <a:avLst/>
              </a:prstGeom>
              <a:solidFill>
                <a:srgbClr val="929292"/>
              </a:solidFill>
              <a:ln w="9525" cap="flat">
                <a:noFill/>
                <a:miter lim="400000"/>
              </a:ln>
              <a:effectLst/>
            </p:spPr>
            <p:txBody>
              <a:bodyPr wrap="square" lIns="50800" tIns="50800" rIns="50800" bIns="50800" numCol="1" anchor="ctr">
                <a:noAutofit/>
              </a:bodyPr>
              <a:lstStyle/>
              <a:p>
                <a:pPr marL="40639" marR="40639" defTabSz="914400">
                  <a:defRPr b="1" sz="2400">
                    <a:uFill>
                      <a:solidFill>
                        <a:srgbClr val="000000"/>
                      </a:solidFill>
                    </a:uFill>
                    <a:latin typeface="+mj-lt"/>
                    <a:ea typeface="+mj-ea"/>
                    <a:cs typeface="+mj-cs"/>
                    <a:sym typeface="Times New Roman"/>
                  </a:defRPr>
                </a:pPr>
              </a:p>
            </p:txBody>
          </p:sp>
          <p:sp>
            <p:nvSpPr>
              <p:cNvPr id="289" name="Shape 289"/>
              <p:cNvSpPr/>
              <p:nvPr/>
            </p:nvSpPr>
            <p:spPr>
              <a:xfrm rot="7320000">
                <a:off x="253314" y="231114"/>
                <a:ext cx="758826" cy="752476"/>
              </a:xfrm>
              <a:prstGeom prst="ellipse">
                <a:avLst/>
              </a:prstGeom>
              <a:blipFill rotWithShape="1">
                <a:blip r:embed="rId6"/>
                <a:srcRect l="0" t="0" r="0" b="0"/>
                <a:tile tx="0" ty="0" sx="100000" sy="100000" flip="none" algn="tl"/>
              </a:blipFill>
              <a:ln w="9525" cap="flat">
                <a:noFill/>
                <a:round/>
              </a:ln>
              <a:effectLst/>
            </p:spPr>
            <p:txBody>
              <a:bodyPr wrap="square" lIns="50800" tIns="50800" rIns="50800" bIns="50800" numCol="1" anchor="ctr">
                <a:noAutofit/>
              </a:bodyPr>
              <a:lstStyle/>
              <a:p>
                <a:pPr marL="40639" marR="40639" defTabSz="914400">
                  <a:defRPr b="1" sz="2400">
                    <a:uFill>
                      <a:solidFill>
                        <a:srgbClr val="000000"/>
                      </a:solidFill>
                    </a:uFill>
                    <a:latin typeface="+mj-lt"/>
                    <a:ea typeface="+mj-ea"/>
                    <a:cs typeface="+mj-cs"/>
                    <a:sym typeface="Times New Roman"/>
                  </a:defRPr>
                </a:pPr>
              </a:p>
            </p:txBody>
          </p:sp>
        </p:grpSp>
      </p:grpSp>
      <p:sp>
        <p:nvSpPr>
          <p:cNvPr id="292" name="Shape 292"/>
          <p:cNvSpPr/>
          <p:nvPr/>
        </p:nvSpPr>
        <p:spPr>
          <a:xfrm>
            <a:off x="304800" y="4962525"/>
            <a:ext cx="3253331" cy="297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Times New Roman"/>
              <a:defRPr b="1" sz="1400">
                <a:uFill>
                  <a:solidFill>
                    <a:srgbClr val="000000"/>
                  </a:solidFill>
                </a:uFill>
                <a:latin typeface="+mj-lt"/>
                <a:ea typeface="+mj-ea"/>
                <a:cs typeface="+mj-cs"/>
                <a:sym typeface="Times New Roman"/>
              </a:defRPr>
            </a:lvl1pPr>
          </a:lstStyle>
          <a:p>
            <a:pPr/>
            <a:r>
              <a:t>Reddy, Kreiman, Koch, and Fried (2005)</a:t>
            </a:r>
          </a:p>
        </p:txBody>
      </p:sp>
      <p:pic>
        <p:nvPicPr>
          <p:cNvPr id="293" name="image.png"/>
          <p:cNvPicPr>
            <a:picLocks noChangeAspect="0"/>
          </p:cNvPicPr>
          <p:nvPr/>
        </p:nvPicPr>
        <p:blipFill>
          <a:blip r:embed="rId7">
            <a:extLst/>
          </a:blip>
          <a:stretch>
            <a:fillRect/>
          </a:stretch>
        </p:blipFill>
        <p:spPr>
          <a:xfrm>
            <a:off x="6343650" y="4632325"/>
            <a:ext cx="2667000" cy="425450"/>
          </a:xfrm>
          <a:prstGeom prst="rect">
            <a:avLst/>
          </a:prstGeom>
          <a:ln w="12700">
            <a:miter lim="400000"/>
          </a:ln>
        </p:spPr>
      </p:pic>
      <p:grpSp>
        <p:nvGrpSpPr>
          <p:cNvPr id="296" name="Group 296"/>
          <p:cNvGrpSpPr/>
          <p:nvPr/>
        </p:nvGrpSpPr>
        <p:grpSpPr>
          <a:xfrm>
            <a:off x="684212" y="2828925"/>
            <a:ext cx="1349376" cy="1277938"/>
            <a:chOff x="0" y="0"/>
            <a:chExt cx="1349375" cy="1277937"/>
          </a:xfrm>
        </p:grpSpPr>
        <p:sp>
          <p:nvSpPr>
            <p:cNvPr id="294" name="Shape 294"/>
            <p:cNvSpPr/>
            <p:nvPr/>
          </p:nvSpPr>
          <p:spPr>
            <a:xfrm>
              <a:off x="0" y="0"/>
              <a:ext cx="1349375" cy="1277938"/>
            </a:xfrm>
            <a:prstGeom prst="rect">
              <a:avLst/>
            </a:prstGeom>
            <a:solidFill>
              <a:srgbClr val="929292"/>
            </a:solidFill>
            <a:ln w="9525" cap="flat">
              <a:noFill/>
              <a:miter lim="400000"/>
            </a:ln>
            <a:effectLst/>
          </p:spPr>
          <p:txBody>
            <a:bodyPr wrap="square" lIns="50800" tIns="50800" rIns="50800" bIns="50800" numCol="1" anchor="ctr">
              <a:noAutofit/>
            </a:bodyPr>
            <a:lstStyle/>
            <a:p>
              <a:pPr marL="40639" marR="40639" defTabSz="914400">
                <a:defRPr b="1" sz="2400">
                  <a:uFill>
                    <a:solidFill>
                      <a:srgbClr val="000000"/>
                    </a:solidFill>
                  </a:uFill>
                  <a:latin typeface="+mj-lt"/>
                  <a:ea typeface="+mj-ea"/>
                  <a:cs typeface="+mj-cs"/>
                  <a:sym typeface="Times New Roman"/>
                </a:defRPr>
              </a:pPr>
            </a:p>
          </p:txBody>
        </p:sp>
        <p:sp>
          <p:nvSpPr>
            <p:cNvPr id="295" name="Shape 295"/>
            <p:cNvSpPr/>
            <p:nvPr/>
          </p:nvSpPr>
          <p:spPr>
            <a:xfrm rot="7320000">
              <a:off x="264441" y="277888"/>
              <a:ext cx="814658" cy="759025"/>
            </a:xfrm>
            <a:prstGeom prst="ellipse">
              <a:avLst/>
            </a:prstGeom>
            <a:blipFill rotWithShape="1">
              <a:blip r:embed="rId8"/>
              <a:srcRect l="0" t="0" r="0" b="0"/>
              <a:tile tx="0" ty="0" sx="100000" sy="100000" flip="none" algn="tl"/>
            </a:blipFill>
            <a:ln w="9525" cap="flat">
              <a:noFill/>
              <a:round/>
            </a:ln>
            <a:effectLst/>
          </p:spPr>
          <p:txBody>
            <a:bodyPr wrap="square" lIns="50800" tIns="50800" rIns="50800" bIns="50800" numCol="1" anchor="ctr">
              <a:noAutofit/>
            </a:bodyPr>
            <a:lstStyle/>
            <a:p>
              <a:pPr marL="40639" marR="40639" defTabSz="914400">
                <a:defRPr b="1" sz="2400">
                  <a:uFill>
                    <a:solidFill>
                      <a:srgbClr val="000000"/>
                    </a:solidFill>
                  </a:uFill>
                  <a:latin typeface="+mj-lt"/>
                  <a:ea typeface="+mj-ea"/>
                  <a:cs typeface="+mj-cs"/>
                  <a:sym typeface="Times New Roman"/>
                </a:defRPr>
              </a:pPr>
            </a:p>
          </p:txBody>
        </p:sp>
      </p:grpSp>
      <p:sp>
        <p:nvSpPr>
          <p:cNvPr id="297" name="Shape 297"/>
          <p:cNvSpPr/>
          <p:nvPr/>
        </p:nvSpPr>
        <p:spPr>
          <a:xfrm>
            <a:off x="323850" y="4667250"/>
            <a:ext cx="2749970" cy="297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Times New Roman"/>
              <a:defRPr b="1" sz="1400">
                <a:uFill>
                  <a:solidFill>
                    <a:srgbClr val="000000"/>
                  </a:solidFill>
                </a:uFill>
                <a:latin typeface="+mj-lt"/>
                <a:ea typeface="+mj-ea"/>
                <a:cs typeface="+mj-cs"/>
                <a:sym typeface="Times New Roman"/>
              </a:defRPr>
            </a:lvl1pPr>
          </a:lstStyle>
          <a:p>
            <a:pPr/>
            <a:r>
              <a:t>Hubel and Weisel. J. Physiol.,1962</a:t>
            </a:r>
          </a:p>
        </p:txBody>
      </p:sp>
      <p:pic>
        <p:nvPicPr>
          <p:cNvPr id="298" name="image.png"/>
          <p:cNvPicPr>
            <a:picLocks noChangeAspect="0"/>
          </p:cNvPicPr>
          <p:nvPr/>
        </p:nvPicPr>
        <p:blipFill>
          <a:blip r:embed="rId9">
            <a:extLst/>
          </a:blip>
          <a:stretch>
            <a:fillRect/>
          </a:stretch>
        </p:blipFill>
        <p:spPr>
          <a:xfrm>
            <a:off x="5075237" y="3703637"/>
            <a:ext cx="3916363" cy="3154363"/>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9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 grpId="1"/>
      <p:bldP build="whole" bldLvl="1" animBg="1" rev="0" advAuto="0" spid="298" grpId="3"/>
      <p:bldP build="whole" bldLvl="1" animBg="1" rev="0" advAuto="0" spid="293" grpId="2"/>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nvSpPr>
        <p:spPr>
          <a:xfrm>
            <a:off x="7086600" y="6477000"/>
            <a:ext cx="1841500" cy="35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00000"/>
              </a:buClr>
              <a:buFont typeface="Times New Roman"/>
              <a:defRPr b="1" sz="1800">
                <a:uFill>
                  <a:solidFill>
                    <a:srgbClr val="000000"/>
                  </a:solidFill>
                </a:uFill>
                <a:latin typeface="+mj-lt"/>
                <a:ea typeface="+mj-ea"/>
                <a:cs typeface="+mj-cs"/>
                <a:sym typeface="Times New Roman"/>
              </a:defRPr>
            </a:lvl1pPr>
          </a:lstStyle>
          <a:p>
            <a:pPr/>
            <a:r>
              <a:t>14</a:t>
            </a:r>
          </a:p>
        </p:txBody>
      </p:sp>
      <p:sp>
        <p:nvSpPr>
          <p:cNvPr id="303" name="Shape 303"/>
          <p:cNvSpPr/>
          <p:nvPr/>
        </p:nvSpPr>
        <p:spPr>
          <a:xfrm>
            <a:off x="482600" y="669925"/>
            <a:ext cx="5568713"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FF2600"/>
              </a:buClr>
              <a:buFont typeface="Arial"/>
              <a:defRPr b="1" sz="3200">
                <a:solidFill>
                  <a:srgbClr val="FF2600"/>
                </a:solidFill>
                <a:uFill>
                  <a:solidFill>
                    <a:srgbClr val="FF2600"/>
                  </a:solidFill>
                </a:uFill>
                <a:latin typeface="+mn-lt"/>
                <a:ea typeface="+mn-ea"/>
                <a:cs typeface="+mn-cs"/>
                <a:sym typeface="Arial"/>
              </a:defRPr>
            </a:lvl1pPr>
          </a:lstStyle>
          <a:p>
            <a:pPr/>
            <a:r>
              <a:t>1.  Averaged spike statistics</a:t>
            </a:r>
          </a:p>
        </p:txBody>
      </p:sp>
      <p:pic>
        <p:nvPicPr>
          <p:cNvPr id="304" name="image.png"/>
          <p:cNvPicPr>
            <a:picLocks noChangeAspect="0"/>
          </p:cNvPicPr>
          <p:nvPr/>
        </p:nvPicPr>
        <p:blipFill>
          <a:blip r:embed="rId2">
            <a:extLst/>
          </a:blip>
          <a:srcRect l="57582" t="0" r="0" b="66268"/>
          <a:stretch>
            <a:fillRect/>
          </a:stretch>
        </p:blipFill>
        <p:spPr>
          <a:xfrm>
            <a:off x="762000" y="1162050"/>
            <a:ext cx="2952750" cy="1343025"/>
          </a:xfrm>
          <a:prstGeom prst="rect">
            <a:avLst/>
          </a:prstGeom>
          <a:ln w="12700">
            <a:miter lim="400000"/>
          </a:ln>
        </p:spPr>
      </p:pic>
      <p:sp>
        <p:nvSpPr>
          <p:cNvPr id="305" name="Shape 305"/>
          <p:cNvSpPr/>
          <p:nvPr/>
        </p:nvSpPr>
        <p:spPr>
          <a:xfrm>
            <a:off x="3852862" y="1439862"/>
            <a:ext cx="495739"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FF2600"/>
              </a:buClr>
              <a:buFont typeface="Arial"/>
              <a:defRPr sz="2100">
                <a:solidFill>
                  <a:srgbClr val="FF2600"/>
                </a:solidFill>
                <a:uFill>
                  <a:solidFill>
                    <a:srgbClr val="FF2600"/>
                  </a:solidFill>
                </a:uFill>
                <a:latin typeface="+mn-lt"/>
                <a:ea typeface="+mn-ea"/>
                <a:cs typeface="+mn-cs"/>
                <a:sym typeface="Arial"/>
              </a:defRPr>
            </a:lvl1pPr>
          </a:lstStyle>
          <a:p>
            <a:pPr/>
            <a:r>
              <a:t>vs.</a:t>
            </a:r>
          </a:p>
        </p:txBody>
      </p:sp>
      <p:pic>
        <p:nvPicPr>
          <p:cNvPr id="306" name="image.png"/>
          <p:cNvPicPr>
            <a:picLocks noChangeAspect="0"/>
          </p:cNvPicPr>
          <p:nvPr/>
        </p:nvPicPr>
        <p:blipFill>
          <a:blip r:embed="rId2">
            <a:extLst/>
          </a:blip>
          <a:srcRect l="57582" t="33970" r="0" b="38278"/>
          <a:stretch>
            <a:fillRect/>
          </a:stretch>
        </p:blipFill>
        <p:spPr>
          <a:xfrm>
            <a:off x="750887" y="1863725"/>
            <a:ext cx="2952751" cy="1104900"/>
          </a:xfrm>
          <a:prstGeom prst="rect">
            <a:avLst/>
          </a:prstGeom>
          <a:ln w="12700">
            <a:miter lim="400000"/>
          </a:ln>
        </p:spPr>
      </p:pic>
      <p:pic>
        <p:nvPicPr>
          <p:cNvPr id="307" name="image.png"/>
          <p:cNvPicPr>
            <a:picLocks noChangeAspect="0"/>
          </p:cNvPicPr>
          <p:nvPr/>
        </p:nvPicPr>
        <p:blipFill>
          <a:blip r:embed="rId2">
            <a:extLst/>
          </a:blip>
          <a:srcRect l="72908" t="0" r="9417" b="66268"/>
          <a:stretch>
            <a:fillRect/>
          </a:stretch>
        </p:blipFill>
        <p:spPr>
          <a:xfrm>
            <a:off x="612775" y="1162050"/>
            <a:ext cx="1230313" cy="1343025"/>
          </a:xfrm>
          <a:prstGeom prst="rect">
            <a:avLst/>
          </a:prstGeom>
          <a:ln w="12700">
            <a:miter lim="400000"/>
          </a:ln>
        </p:spPr>
      </p:pic>
      <p:pic>
        <p:nvPicPr>
          <p:cNvPr id="308" name="image.png"/>
          <p:cNvPicPr>
            <a:picLocks noChangeAspect="0"/>
          </p:cNvPicPr>
          <p:nvPr/>
        </p:nvPicPr>
        <p:blipFill>
          <a:blip r:embed="rId2">
            <a:extLst/>
          </a:blip>
          <a:srcRect l="65655" t="33970" r="30308" b="36842"/>
          <a:stretch>
            <a:fillRect/>
          </a:stretch>
        </p:blipFill>
        <p:spPr>
          <a:xfrm>
            <a:off x="1431925" y="1871662"/>
            <a:ext cx="280988" cy="1162051"/>
          </a:xfrm>
          <a:prstGeom prst="rect">
            <a:avLst/>
          </a:prstGeom>
          <a:ln w="12700">
            <a:miter lim="400000"/>
          </a:ln>
        </p:spPr>
      </p:pic>
      <p:pic>
        <p:nvPicPr>
          <p:cNvPr id="309" name="image.png"/>
          <p:cNvPicPr>
            <a:picLocks noChangeAspect="0"/>
          </p:cNvPicPr>
          <p:nvPr/>
        </p:nvPicPr>
        <p:blipFill>
          <a:blip r:embed="rId2">
            <a:extLst/>
          </a:blip>
          <a:srcRect l="65655" t="33970" r="31494" b="38317"/>
          <a:stretch>
            <a:fillRect/>
          </a:stretch>
        </p:blipFill>
        <p:spPr>
          <a:xfrm>
            <a:off x="2185987" y="1870075"/>
            <a:ext cx="198438" cy="1103313"/>
          </a:xfrm>
          <a:prstGeom prst="rect">
            <a:avLst/>
          </a:prstGeom>
          <a:ln w="12700">
            <a:miter lim="400000"/>
          </a:ln>
        </p:spPr>
      </p:pic>
      <p:pic>
        <p:nvPicPr>
          <p:cNvPr id="310" name="image.png"/>
          <p:cNvPicPr>
            <a:picLocks noChangeAspect="0"/>
          </p:cNvPicPr>
          <p:nvPr/>
        </p:nvPicPr>
        <p:blipFill>
          <a:blip r:embed="rId2">
            <a:extLst/>
          </a:blip>
          <a:srcRect l="65655" t="33970" r="32656" b="38597"/>
          <a:stretch>
            <a:fillRect/>
          </a:stretch>
        </p:blipFill>
        <p:spPr>
          <a:xfrm>
            <a:off x="2649537" y="1866900"/>
            <a:ext cx="117476" cy="1092200"/>
          </a:xfrm>
          <a:prstGeom prst="rect">
            <a:avLst/>
          </a:prstGeom>
          <a:ln w="12700">
            <a:miter lim="400000"/>
          </a:ln>
        </p:spPr>
      </p:pic>
      <p:sp>
        <p:nvSpPr>
          <p:cNvPr id="311" name="Shape 311"/>
          <p:cNvSpPr/>
          <p:nvPr/>
        </p:nvSpPr>
        <p:spPr>
          <a:xfrm>
            <a:off x="5656262" y="1619250"/>
            <a:ext cx="3124201" cy="4595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434ED6"/>
              </a:buClr>
              <a:buFont typeface="Arial"/>
              <a:defRPr sz="2500">
                <a:solidFill>
                  <a:srgbClr val="434ED6"/>
                </a:solidFill>
                <a:uFill>
                  <a:solidFill>
                    <a:srgbClr val="434ED6"/>
                  </a:solidFill>
                </a:uFill>
                <a:latin typeface="+mn-lt"/>
                <a:ea typeface="+mn-ea"/>
                <a:cs typeface="+mn-cs"/>
                <a:sym typeface="Arial"/>
              </a:defRPr>
            </a:lvl1pPr>
          </a:lstStyle>
          <a:p>
            <a:pPr/>
            <a:r>
              <a:t>Frequency, …</a:t>
            </a:r>
          </a:p>
        </p:txBody>
      </p:sp>
      <p:sp>
        <p:nvSpPr>
          <p:cNvPr id="312" name="Shape 312"/>
          <p:cNvSpPr/>
          <p:nvPr>
            <p:ph type="title" idx="4294967295"/>
          </p:nvPr>
        </p:nvSpPr>
        <p:spPr>
          <a:xfrm>
            <a:off x="152400" y="0"/>
            <a:ext cx="8991600" cy="1600200"/>
          </a:xfrm>
          <a:prstGeom prst="rect">
            <a:avLst/>
          </a:prstGeom>
        </p:spPr>
        <p:txBody>
          <a:bodyPr/>
          <a:lstStyle/>
          <a:p>
            <a:pPr/>
            <a:r>
              <a:t>Given spikes … Where's the information?</a:t>
            </a:r>
          </a:p>
        </p:txBody>
      </p:sp>
      <p:grpSp>
        <p:nvGrpSpPr>
          <p:cNvPr id="315" name="Group 315"/>
          <p:cNvGrpSpPr/>
          <p:nvPr/>
        </p:nvGrpSpPr>
        <p:grpSpPr>
          <a:xfrm>
            <a:off x="25400" y="1317625"/>
            <a:ext cx="725488" cy="701675"/>
            <a:chOff x="0" y="0"/>
            <a:chExt cx="725487" cy="701675"/>
          </a:xfrm>
        </p:grpSpPr>
        <p:sp>
          <p:nvSpPr>
            <p:cNvPr id="313" name="Shape 313"/>
            <p:cNvSpPr/>
            <p:nvPr/>
          </p:nvSpPr>
          <p:spPr>
            <a:xfrm>
              <a:off x="0" y="0"/>
              <a:ext cx="725488" cy="701675"/>
            </a:xfrm>
            <a:prstGeom prst="rect">
              <a:avLst/>
            </a:prstGeom>
            <a:solidFill>
              <a:srgbClr val="929292"/>
            </a:solidFill>
            <a:ln w="9525" cap="flat">
              <a:noFill/>
              <a:miter lim="400000"/>
            </a:ln>
            <a:effectLst/>
          </p:spPr>
          <p:txBody>
            <a:bodyPr wrap="square" lIns="50800" tIns="50800" rIns="50800" bIns="50800" numCol="1" anchor="ctr">
              <a:noAutofit/>
            </a:bodyPr>
            <a:lstStyle/>
            <a:p>
              <a:pPr marL="40639" marR="40639" defTabSz="914400">
                <a:defRPr b="1" sz="2400">
                  <a:uFill>
                    <a:solidFill>
                      <a:srgbClr val="000000"/>
                    </a:solidFill>
                  </a:uFill>
                  <a:latin typeface="+mj-lt"/>
                  <a:ea typeface="+mj-ea"/>
                  <a:cs typeface="+mj-cs"/>
                  <a:sym typeface="Times New Roman"/>
                </a:defRPr>
              </a:pPr>
            </a:p>
          </p:txBody>
        </p:sp>
        <p:sp>
          <p:nvSpPr>
            <p:cNvPr id="314" name="Shape 314"/>
            <p:cNvSpPr/>
            <p:nvPr/>
          </p:nvSpPr>
          <p:spPr>
            <a:xfrm rot="7320000">
              <a:off x="137501" y="156935"/>
              <a:ext cx="447303" cy="408087"/>
            </a:xfrm>
            <a:prstGeom prst="ellipse">
              <a:avLst/>
            </a:prstGeom>
            <a:blipFill rotWithShape="1">
              <a:blip r:embed="rId3"/>
              <a:srcRect l="0" t="0" r="0" b="0"/>
              <a:tile tx="0" ty="0" sx="100000" sy="100000" flip="none" algn="tl"/>
            </a:blipFill>
            <a:ln w="9525" cap="flat">
              <a:noFill/>
              <a:round/>
            </a:ln>
            <a:effectLst/>
          </p:spPr>
          <p:txBody>
            <a:bodyPr wrap="square" lIns="50800" tIns="50800" rIns="50800" bIns="50800" numCol="1" anchor="ctr">
              <a:noAutofit/>
            </a:bodyPr>
            <a:lstStyle/>
            <a:p>
              <a:pPr marL="40639" marR="40639" defTabSz="914400">
                <a:defRPr b="1" sz="2400">
                  <a:uFill>
                    <a:solidFill>
                      <a:srgbClr val="000000"/>
                    </a:solidFill>
                  </a:uFill>
                  <a:latin typeface="+mj-lt"/>
                  <a:ea typeface="+mj-ea"/>
                  <a:cs typeface="+mj-cs"/>
                  <a:sym typeface="Times New Roman"/>
                </a:defRPr>
              </a:pPr>
            </a:p>
          </p:txBody>
        </p:sp>
      </p:grpSp>
      <p:pic>
        <p:nvPicPr>
          <p:cNvPr id="316" name="image.pdf"/>
          <p:cNvPicPr>
            <a:picLocks noChangeAspect="0"/>
          </p:cNvPicPr>
          <p:nvPr/>
        </p:nvPicPr>
        <p:blipFill>
          <a:blip r:embed="rId4">
            <a:extLst/>
          </a:blip>
          <a:srcRect l="49412" t="82687" r="32427" b="0"/>
          <a:stretch>
            <a:fillRect/>
          </a:stretch>
        </p:blipFill>
        <p:spPr>
          <a:xfrm>
            <a:off x="-177800" y="1930400"/>
            <a:ext cx="1123950" cy="8636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0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06"/>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309"/>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310"/>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311"/>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3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3"/>
      <p:bldP build="whole" bldLvl="1" animBg="1" rev="0" advAuto="0" spid="309" grpId="4"/>
      <p:bldP build="whole" bldLvl="1" animBg="1" rev="0" advAuto="0" spid="316" grpId="1"/>
      <p:bldP build="whole" bldLvl="1" animBg="1" rev="0" advAuto="0" spid="311" grpId="6"/>
      <p:bldP build="whole" bldLvl="1" animBg="1" rev="0" advAuto="0" spid="305" grpId="7"/>
      <p:bldP build="whole" bldLvl="1" animBg="1" rev="0" advAuto="0" spid="310" grpId="5"/>
      <p:bldP build="whole" bldLvl="1" animBg="1" rev="0" advAuto="0" spid="308" grpId="2"/>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nvSpPr>
        <p:spPr>
          <a:xfrm>
            <a:off x="7086600" y="6477000"/>
            <a:ext cx="1841500" cy="35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00000"/>
              </a:buClr>
              <a:buFont typeface="Times New Roman"/>
              <a:defRPr b="1" sz="1800">
                <a:uFill>
                  <a:solidFill>
                    <a:srgbClr val="000000"/>
                  </a:solidFill>
                </a:uFill>
                <a:latin typeface="+mj-lt"/>
                <a:ea typeface="+mj-ea"/>
                <a:cs typeface="+mj-cs"/>
                <a:sym typeface="Times New Roman"/>
              </a:defRPr>
            </a:lvl1pPr>
          </a:lstStyle>
          <a:p>
            <a:pPr/>
            <a:r>
              <a:t>15</a:t>
            </a:r>
          </a:p>
        </p:txBody>
      </p:sp>
      <p:sp>
        <p:nvSpPr>
          <p:cNvPr id="319" name="Shape 319"/>
          <p:cNvSpPr/>
          <p:nvPr>
            <p:ph type="title" idx="4294967295"/>
          </p:nvPr>
        </p:nvSpPr>
        <p:spPr>
          <a:xfrm>
            <a:off x="152400" y="0"/>
            <a:ext cx="8991600" cy="1600200"/>
          </a:xfrm>
          <a:prstGeom prst="rect">
            <a:avLst/>
          </a:prstGeom>
        </p:spPr>
        <p:txBody>
          <a:bodyPr/>
          <a:lstStyle/>
          <a:p>
            <a:pPr/>
            <a:r>
              <a:t>Given spikes … Where's the information?</a:t>
            </a:r>
          </a:p>
        </p:txBody>
      </p:sp>
      <p:sp>
        <p:nvSpPr>
          <p:cNvPr id="320" name="Shape 320"/>
          <p:cNvSpPr/>
          <p:nvPr/>
        </p:nvSpPr>
        <p:spPr>
          <a:xfrm>
            <a:off x="482600" y="669925"/>
            <a:ext cx="5568713"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FF2600"/>
              </a:buClr>
              <a:buFont typeface="Arial"/>
              <a:defRPr b="1" sz="3200">
                <a:solidFill>
                  <a:srgbClr val="FF2600"/>
                </a:solidFill>
                <a:uFill>
                  <a:solidFill>
                    <a:srgbClr val="FF2600"/>
                  </a:solidFill>
                </a:uFill>
                <a:latin typeface="+mn-lt"/>
                <a:ea typeface="+mn-ea"/>
                <a:cs typeface="+mn-cs"/>
                <a:sym typeface="Arial"/>
              </a:defRPr>
            </a:lvl1pPr>
          </a:lstStyle>
          <a:p>
            <a:pPr/>
            <a:r>
              <a:t>1.  Averaged spike statistics</a:t>
            </a:r>
          </a:p>
        </p:txBody>
      </p:sp>
      <p:sp>
        <p:nvSpPr>
          <p:cNvPr id="321" name="Shape 321"/>
          <p:cNvSpPr/>
          <p:nvPr/>
        </p:nvSpPr>
        <p:spPr>
          <a:xfrm>
            <a:off x="446087" y="3027362"/>
            <a:ext cx="464994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FF2600"/>
              </a:buClr>
              <a:buFont typeface="Arial"/>
              <a:defRPr b="1" sz="3200">
                <a:solidFill>
                  <a:srgbClr val="FF2600"/>
                </a:solidFill>
                <a:uFill>
                  <a:solidFill>
                    <a:srgbClr val="FF2600"/>
                  </a:solidFill>
                </a:uFill>
                <a:latin typeface="+mn-lt"/>
                <a:ea typeface="+mn-ea"/>
                <a:cs typeface="+mn-cs"/>
                <a:sym typeface="Arial"/>
              </a:defRPr>
            </a:lvl1pPr>
          </a:lstStyle>
          <a:p>
            <a:pPr/>
            <a:r>
              <a:t>2.  Precise spike timing</a:t>
            </a:r>
          </a:p>
        </p:txBody>
      </p:sp>
      <p:pic>
        <p:nvPicPr>
          <p:cNvPr id="322" name="image.png"/>
          <p:cNvPicPr>
            <a:picLocks noChangeAspect="0"/>
          </p:cNvPicPr>
          <p:nvPr/>
        </p:nvPicPr>
        <p:blipFill>
          <a:blip r:embed="rId3">
            <a:extLst/>
          </a:blip>
          <a:srcRect l="57582" t="0" r="0" b="66268"/>
          <a:stretch>
            <a:fillRect/>
          </a:stretch>
        </p:blipFill>
        <p:spPr>
          <a:xfrm>
            <a:off x="762000" y="1162050"/>
            <a:ext cx="2952750" cy="1343025"/>
          </a:xfrm>
          <a:prstGeom prst="rect">
            <a:avLst/>
          </a:prstGeom>
          <a:ln w="12700">
            <a:miter lim="400000"/>
          </a:ln>
        </p:spPr>
      </p:pic>
      <p:sp>
        <p:nvSpPr>
          <p:cNvPr id="323" name="Shape 323"/>
          <p:cNvSpPr/>
          <p:nvPr/>
        </p:nvSpPr>
        <p:spPr>
          <a:xfrm>
            <a:off x="3852862" y="1439862"/>
            <a:ext cx="495739"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FF2600"/>
              </a:buClr>
              <a:buFont typeface="Arial"/>
              <a:defRPr sz="2100">
                <a:solidFill>
                  <a:srgbClr val="FF2600"/>
                </a:solidFill>
                <a:uFill>
                  <a:solidFill>
                    <a:srgbClr val="FF2600"/>
                  </a:solidFill>
                </a:uFill>
                <a:latin typeface="+mn-lt"/>
                <a:ea typeface="+mn-ea"/>
                <a:cs typeface="+mn-cs"/>
                <a:sym typeface="Arial"/>
              </a:defRPr>
            </a:lvl1pPr>
          </a:lstStyle>
          <a:p>
            <a:pPr/>
            <a:r>
              <a:t>vs.</a:t>
            </a:r>
          </a:p>
        </p:txBody>
      </p:sp>
      <p:sp>
        <p:nvSpPr>
          <p:cNvPr id="324" name="Shape 324"/>
          <p:cNvSpPr/>
          <p:nvPr/>
        </p:nvSpPr>
        <p:spPr>
          <a:xfrm>
            <a:off x="3702050" y="3795712"/>
            <a:ext cx="495738"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FF2600"/>
              </a:buClr>
              <a:buFont typeface="Arial"/>
              <a:defRPr sz="2100">
                <a:solidFill>
                  <a:srgbClr val="FF2600"/>
                </a:solidFill>
                <a:uFill>
                  <a:solidFill>
                    <a:srgbClr val="FF2600"/>
                  </a:solidFill>
                </a:uFill>
                <a:latin typeface="+mn-lt"/>
                <a:ea typeface="+mn-ea"/>
                <a:cs typeface="+mn-cs"/>
                <a:sym typeface="Arial"/>
              </a:defRPr>
            </a:lvl1pPr>
          </a:lstStyle>
          <a:p>
            <a:pPr/>
            <a:r>
              <a:t>vs.</a:t>
            </a:r>
          </a:p>
        </p:txBody>
      </p:sp>
      <p:pic>
        <p:nvPicPr>
          <p:cNvPr id="325" name="image.png"/>
          <p:cNvPicPr>
            <a:picLocks noChangeAspect="0"/>
          </p:cNvPicPr>
          <p:nvPr/>
        </p:nvPicPr>
        <p:blipFill>
          <a:blip r:embed="rId3">
            <a:extLst/>
          </a:blip>
          <a:srcRect l="57582" t="33970" r="0" b="38278"/>
          <a:stretch>
            <a:fillRect/>
          </a:stretch>
        </p:blipFill>
        <p:spPr>
          <a:xfrm>
            <a:off x="750887" y="1863725"/>
            <a:ext cx="2952751" cy="1104900"/>
          </a:xfrm>
          <a:prstGeom prst="rect">
            <a:avLst/>
          </a:prstGeom>
          <a:ln w="12700">
            <a:miter lim="400000"/>
          </a:ln>
        </p:spPr>
      </p:pic>
      <p:pic>
        <p:nvPicPr>
          <p:cNvPr id="326" name="image.png"/>
          <p:cNvPicPr>
            <a:picLocks noChangeAspect="0"/>
          </p:cNvPicPr>
          <p:nvPr/>
        </p:nvPicPr>
        <p:blipFill>
          <a:blip r:embed="rId3">
            <a:extLst/>
          </a:blip>
          <a:srcRect l="72908" t="0" r="9417" b="66268"/>
          <a:stretch>
            <a:fillRect/>
          </a:stretch>
        </p:blipFill>
        <p:spPr>
          <a:xfrm>
            <a:off x="612775" y="1162050"/>
            <a:ext cx="1230313" cy="1343025"/>
          </a:xfrm>
          <a:prstGeom prst="rect">
            <a:avLst/>
          </a:prstGeom>
          <a:ln w="12700">
            <a:miter lim="400000"/>
          </a:ln>
        </p:spPr>
      </p:pic>
      <p:pic>
        <p:nvPicPr>
          <p:cNvPr id="327" name="image.png"/>
          <p:cNvPicPr>
            <a:picLocks noChangeAspect="0"/>
          </p:cNvPicPr>
          <p:nvPr/>
        </p:nvPicPr>
        <p:blipFill>
          <a:blip r:embed="rId3">
            <a:extLst/>
          </a:blip>
          <a:srcRect l="65655" t="33970" r="30308" b="36842"/>
          <a:stretch>
            <a:fillRect/>
          </a:stretch>
        </p:blipFill>
        <p:spPr>
          <a:xfrm>
            <a:off x="1431925" y="1871662"/>
            <a:ext cx="280988" cy="1162051"/>
          </a:xfrm>
          <a:prstGeom prst="rect">
            <a:avLst/>
          </a:prstGeom>
          <a:ln w="12700">
            <a:miter lim="400000"/>
          </a:ln>
        </p:spPr>
      </p:pic>
      <p:pic>
        <p:nvPicPr>
          <p:cNvPr id="328" name="image.png"/>
          <p:cNvPicPr>
            <a:picLocks noChangeAspect="0"/>
          </p:cNvPicPr>
          <p:nvPr/>
        </p:nvPicPr>
        <p:blipFill>
          <a:blip r:embed="rId3">
            <a:extLst/>
          </a:blip>
          <a:srcRect l="65655" t="33970" r="31494" b="38317"/>
          <a:stretch>
            <a:fillRect/>
          </a:stretch>
        </p:blipFill>
        <p:spPr>
          <a:xfrm>
            <a:off x="2185987" y="1870075"/>
            <a:ext cx="198438" cy="1103313"/>
          </a:xfrm>
          <a:prstGeom prst="rect">
            <a:avLst/>
          </a:prstGeom>
          <a:ln w="12700">
            <a:miter lim="400000"/>
          </a:ln>
        </p:spPr>
      </p:pic>
      <p:pic>
        <p:nvPicPr>
          <p:cNvPr id="329" name="image.png"/>
          <p:cNvPicPr>
            <a:picLocks noChangeAspect="0"/>
          </p:cNvPicPr>
          <p:nvPr/>
        </p:nvPicPr>
        <p:blipFill>
          <a:blip r:embed="rId3">
            <a:extLst/>
          </a:blip>
          <a:srcRect l="65655" t="33970" r="32656" b="38597"/>
          <a:stretch>
            <a:fillRect/>
          </a:stretch>
        </p:blipFill>
        <p:spPr>
          <a:xfrm>
            <a:off x="2649537" y="1866900"/>
            <a:ext cx="117476" cy="1092200"/>
          </a:xfrm>
          <a:prstGeom prst="rect">
            <a:avLst/>
          </a:prstGeom>
          <a:ln w="12700">
            <a:miter lim="400000"/>
          </a:ln>
        </p:spPr>
      </p:pic>
      <p:pic>
        <p:nvPicPr>
          <p:cNvPr id="330" name="image.png"/>
          <p:cNvPicPr>
            <a:picLocks noChangeAspect="0"/>
          </p:cNvPicPr>
          <p:nvPr/>
        </p:nvPicPr>
        <p:blipFill>
          <a:blip r:embed="rId3">
            <a:extLst/>
          </a:blip>
          <a:srcRect l="57582" t="0" r="0" b="66268"/>
          <a:stretch>
            <a:fillRect/>
          </a:stretch>
        </p:blipFill>
        <p:spPr>
          <a:xfrm>
            <a:off x="681037" y="3519487"/>
            <a:ext cx="2952751" cy="1343026"/>
          </a:xfrm>
          <a:prstGeom prst="rect">
            <a:avLst/>
          </a:prstGeom>
          <a:ln w="12700">
            <a:miter lim="400000"/>
          </a:ln>
        </p:spPr>
      </p:pic>
      <p:pic>
        <p:nvPicPr>
          <p:cNvPr id="331" name="image.png"/>
          <p:cNvPicPr>
            <a:picLocks noChangeAspect="0"/>
          </p:cNvPicPr>
          <p:nvPr/>
        </p:nvPicPr>
        <p:blipFill>
          <a:blip r:embed="rId3">
            <a:extLst/>
          </a:blip>
          <a:srcRect l="72908" t="0" r="9417" b="66268"/>
          <a:stretch>
            <a:fillRect/>
          </a:stretch>
        </p:blipFill>
        <p:spPr>
          <a:xfrm>
            <a:off x="531812" y="3519487"/>
            <a:ext cx="1230313" cy="1343026"/>
          </a:xfrm>
          <a:prstGeom prst="rect">
            <a:avLst/>
          </a:prstGeom>
          <a:ln w="12700">
            <a:miter lim="400000"/>
          </a:ln>
        </p:spPr>
      </p:pic>
      <p:pic>
        <p:nvPicPr>
          <p:cNvPr id="332" name="image.png"/>
          <p:cNvPicPr>
            <a:picLocks noChangeAspect="0"/>
          </p:cNvPicPr>
          <p:nvPr/>
        </p:nvPicPr>
        <p:blipFill>
          <a:blip r:embed="rId3">
            <a:extLst/>
          </a:blip>
          <a:srcRect l="57582" t="0" r="0" b="66268"/>
          <a:stretch>
            <a:fillRect/>
          </a:stretch>
        </p:blipFill>
        <p:spPr>
          <a:xfrm>
            <a:off x="588962" y="4286250"/>
            <a:ext cx="2952751" cy="1343025"/>
          </a:xfrm>
          <a:prstGeom prst="rect">
            <a:avLst/>
          </a:prstGeom>
          <a:ln w="12700">
            <a:miter lim="400000"/>
          </a:ln>
        </p:spPr>
      </p:pic>
      <p:pic>
        <p:nvPicPr>
          <p:cNvPr id="333" name="image.png"/>
          <p:cNvPicPr>
            <a:picLocks noChangeAspect="0"/>
          </p:cNvPicPr>
          <p:nvPr/>
        </p:nvPicPr>
        <p:blipFill>
          <a:blip r:embed="rId3">
            <a:extLst/>
          </a:blip>
          <a:srcRect l="72908" t="0" r="9417" b="66268"/>
          <a:stretch>
            <a:fillRect/>
          </a:stretch>
        </p:blipFill>
        <p:spPr>
          <a:xfrm>
            <a:off x="1417637" y="4286250"/>
            <a:ext cx="1230313" cy="1343025"/>
          </a:xfrm>
          <a:prstGeom prst="rect">
            <a:avLst/>
          </a:prstGeom>
          <a:ln w="12700">
            <a:miter lim="400000"/>
          </a:ln>
        </p:spPr>
      </p:pic>
      <p:sp>
        <p:nvSpPr>
          <p:cNvPr id="334" name="Shape 334"/>
          <p:cNvSpPr/>
          <p:nvPr/>
        </p:nvSpPr>
        <p:spPr>
          <a:xfrm>
            <a:off x="5656262" y="1619250"/>
            <a:ext cx="3124201" cy="4595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434ED6"/>
              </a:buClr>
              <a:buFont typeface="Arial"/>
              <a:defRPr sz="2500">
                <a:solidFill>
                  <a:srgbClr val="434ED6"/>
                </a:solidFill>
                <a:uFill>
                  <a:solidFill>
                    <a:srgbClr val="434ED6"/>
                  </a:solidFill>
                </a:uFill>
                <a:latin typeface="+mn-lt"/>
                <a:ea typeface="+mn-ea"/>
                <a:cs typeface="+mn-cs"/>
                <a:sym typeface="Arial"/>
              </a:defRPr>
            </a:lvl1pPr>
          </a:lstStyle>
          <a:p>
            <a:pPr/>
            <a:r>
              <a:t>Frequency, … </a:t>
            </a:r>
          </a:p>
        </p:txBody>
      </p:sp>
      <p:sp>
        <p:nvSpPr>
          <p:cNvPr id="335" name="Shape 335"/>
          <p:cNvSpPr/>
          <p:nvPr/>
        </p:nvSpPr>
        <p:spPr>
          <a:xfrm>
            <a:off x="5503862" y="4122737"/>
            <a:ext cx="22314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buClr>
                <a:srgbClr val="434ED6"/>
              </a:buClr>
              <a:buFont typeface="Arial"/>
              <a:defRPr b="1" sz="2400">
                <a:uFill>
                  <a:solidFill>
                    <a:srgbClr val="000000"/>
                  </a:solidFill>
                </a:uFill>
                <a:latin typeface="+mj-lt"/>
                <a:ea typeface="+mj-ea"/>
                <a:cs typeface="+mj-cs"/>
                <a:sym typeface="Times New Roman"/>
              </a:defRPr>
            </a:pPr>
            <a:r>
              <a:rPr b="0" sz="2500">
                <a:solidFill>
                  <a:srgbClr val="434ED6"/>
                </a:solidFill>
                <a:uFill>
                  <a:solidFill>
                    <a:srgbClr val="434ED6"/>
                  </a:solidFill>
                </a:uFill>
                <a:latin typeface="+mn-lt"/>
                <a:ea typeface="+mn-ea"/>
                <a:cs typeface="+mn-cs"/>
                <a:sym typeface="Arial"/>
              </a:rPr>
              <a:t>Spike times {t</a:t>
            </a:r>
            <a:r>
              <a:rPr b="0" baseline="-25000" sz="2500">
                <a:solidFill>
                  <a:srgbClr val="434ED6"/>
                </a:solidFill>
                <a:uFill>
                  <a:solidFill>
                    <a:srgbClr val="434ED6"/>
                  </a:solidFill>
                </a:uFill>
                <a:latin typeface="+mn-lt"/>
                <a:ea typeface="+mn-ea"/>
                <a:cs typeface="+mn-cs"/>
                <a:sym typeface="Arial"/>
              </a:rPr>
              <a:t>j</a:t>
            </a:r>
            <a:r>
              <a:rPr b="0" sz="2500">
                <a:solidFill>
                  <a:srgbClr val="434ED6"/>
                </a:solidFill>
                <a:uFill>
                  <a:solidFill>
                    <a:srgbClr val="434ED6"/>
                  </a:solidFill>
                </a:uFill>
                <a:latin typeface="+mn-lt"/>
                <a:ea typeface="+mn-ea"/>
                <a:cs typeface="+mn-cs"/>
                <a:sym typeface="Arial"/>
              </a:rPr>
              <a:t>}</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nvSpPr>
        <p:spPr>
          <a:xfrm>
            <a:off x="7086600" y="6477000"/>
            <a:ext cx="1841500" cy="35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00000"/>
              </a:buClr>
              <a:buFont typeface="Times New Roman"/>
              <a:defRPr b="1" sz="1800">
                <a:uFill>
                  <a:solidFill>
                    <a:srgbClr val="000000"/>
                  </a:solidFill>
                </a:uFill>
                <a:latin typeface="+mj-lt"/>
                <a:ea typeface="+mj-ea"/>
                <a:cs typeface="+mj-cs"/>
                <a:sym typeface="Times New Roman"/>
              </a:defRPr>
            </a:lvl1pPr>
          </a:lstStyle>
          <a:p>
            <a:pPr/>
            <a:r>
              <a:t>16</a:t>
            </a:r>
          </a:p>
        </p:txBody>
      </p:sp>
      <p:sp>
        <p:nvSpPr>
          <p:cNvPr id="340" name="Shape 340"/>
          <p:cNvSpPr/>
          <p:nvPr>
            <p:ph type="title" idx="4294967295"/>
          </p:nvPr>
        </p:nvSpPr>
        <p:spPr>
          <a:xfrm>
            <a:off x="152400" y="0"/>
            <a:ext cx="8991600" cy="1600200"/>
          </a:xfrm>
          <a:prstGeom prst="rect">
            <a:avLst/>
          </a:prstGeom>
        </p:spPr>
        <p:txBody>
          <a:bodyPr/>
          <a:lstStyle/>
          <a:p>
            <a:pPr/>
            <a:r>
              <a:t>Given spikes … Where's the information?</a:t>
            </a:r>
          </a:p>
        </p:txBody>
      </p:sp>
      <p:sp>
        <p:nvSpPr>
          <p:cNvPr id="341" name="Shape 341"/>
          <p:cNvSpPr/>
          <p:nvPr/>
        </p:nvSpPr>
        <p:spPr>
          <a:xfrm>
            <a:off x="482600" y="669925"/>
            <a:ext cx="5568713"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FF2600"/>
              </a:buClr>
              <a:buFont typeface="Arial"/>
              <a:defRPr b="1" sz="3200">
                <a:solidFill>
                  <a:srgbClr val="FF2600"/>
                </a:solidFill>
                <a:uFill>
                  <a:solidFill>
                    <a:srgbClr val="FF2600"/>
                  </a:solidFill>
                </a:uFill>
                <a:latin typeface="+mn-lt"/>
                <a:ea typeface="+mn-ea"/>
                <a:cs typeface="+mn-cs"/>
                <a:sym typeface="Arial"/>
              </a:defRPr>
            </a:lvl1pPr>
          </a:lstStyle>
          <a:p>
            <a:pPr/>
            <a:r>
              <a:t>1.  Averaged spike statistics</a:t>
            </a:r>
          </a:p>
        </p:txBody>
      </p:sp>
      <p:sp>
        <p:nvSpPr>
          <p:cNvPr id="342" name="Shape 342"/>
          <p:cNvSpPr/>
          <p:nvPr/>
        </p:nvSpPr>
        <p:spPr>
          <a:xfrm>
            <a:off x="446087" y="3027362"/>
            <a:ext cx="464994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FF2600"/>
              </a:buClr>
              <a:buFont typeface="Arial"/>
              <a:defRPr b="1" sz="3200">
                <a:solidFill>
                  <a:srgbClr val="FF2600"/>
                </a:solidFill>
                <a:uFill>
                  <a:solidFill>
                    <a:srgbClr val="FF2600"/>
                  </a:solidFill>
                </a:uFill>
                <a:latin typeface="+mn-lt"/>
                <a:ea typeface="+mn-ea"/>
                <a:cs typeface="+mn-cs"/>
                <a:sym typeface="Arial"/>
              </a:defRPr>
            </a:lvl1pPr>
          </a:lstStyle>
          <a:p>
            <a:pPr/>
            <a:r>
              <a:t>2.  Precise spike timing</a:t>
            </a:r>
          </a:p>
        </p:txBody>
      </p:sp>
      <p:pic>
        <p:nvPicPr>
          <p:cNvPr id="343" name="image.png"/>
          <p:cNvPicPr>
            <a:picLocks noChangeAspect="0"/>
          </p:cNvPicPr>
          <p:nvPr/>
        </p:nvPicPr>
        <p:blipFill>
          <a:blip r:embed="rId3">
            <a:extLst/>
          </a:blip>
          <a:srcRect l="57582" t="0" r="0" b="66268"/>
          <a:stretch>
            <a:fillRect/>
          </a:stretch>
        </p:blipFill>
        <p:spPr>
          <a:xfrm>
            <a:off x="762000" y="1162050"/>
            <a:ext cx="2952750" cy="1343025"/>
          </a:xfrm>
          <a:prstGeom prst="rect">
            <a:avLst/>
          </a:prstGeom>
          <a:ln w="12700">
            <a:miter lim="400000"/>
          </a:ln>
        </p:spPr>
      </p:pic>
      <p:sp>
        <p:nvSpPr>
          <p:cNvPr id="344" name="Shape 344"/>
          <p:cNvSpPr/>
          <p:nvPr/>
        </p:nvSpPr>
        <p:spPr>
          <a:xfrm>
            <a:off x="3852862" y="1439862"/>
            <a:ext cx="495739"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FF2600"/>
              </a:buClr>
              <a:buFont typeface="Arial"/>
              <a:defRPr sz="2100">
                <a:solidFill>
                  <a:srgbClr val="FF2600"/>
                </a:solidFill>
                <a:uFill>
                  <a:solidFill>
                    <a:srgbClr val="FF2600"/>
                  </a:solidFill>
                </a:uFill>
                <a:latin typeface="+mn-lt"/>
                <a:ea typeface="+mn-ea"/>
                <a:cs typeface="+mn-cs"/>
                <a:sym typeface="Arial"/>
              </a:defRPr>
            </a:lvl1pPr>
          </a:lstStyle>
          <a:p>
            <a:pPr/>
            <a:r>
              <a:t>vs.</a:t>
            </a:r>
          </a:p>
        </p:txBody>
      </p:sp>
      <p:sp>
        <p:nvSpPr>
          <p:cNvPr id="345" name="Shape 345"/>
          <p:cNvSpPr/>
          <p:nvPr/>
        </p:nvSpPr>
        <p:spPr>
          <a:xfrm>
            <a:off x="3702050" y="3795712"/>
            <a:ext cx="495738"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FF2600"/>
              </a:buClr>
              <a:buFont typeface="Arial"/>
              <a:defRPr sz="2100">
                <a:solidFill>
                  <a:srgbClr val="FF2600"/>
                </a:solidFill>
                <a:uFill>
                  <a:solidFill>
                    <a:srgbClr val="FF2600"/>
                  </a:solidFill>
                </a:uFill>
                <a:latin typeface="+mn-lt"/>
                <a:ea typeface="+mn-ea"/>
                <a:cs typeface="+mn-cs"/>
                <a:sym typeface="Arial"/>
              </a:defRPr>
            </a:lvl1pPr>
          </a:lstStyle>
          <a:p>
            <a:pPr/>
            <a:r>
              <a:t>vs.</a:t>
            </a:r>
          </a:p>
        </p:txBody>
      </p:sp>
      <p:pic>
        <p:nvPicPr>
          <p:cNvPr id="346" name="image.png"/>
          <p:cNvPicPr>
            <a:picLocks noChangeAspect="0"/>
          </p:cNvPicPr>
          <p:nvPr/>
        </p:nvPicPr>
        <p:blipFill>
          <a:blip r:embed="rId3">
            <a:extLst/>
          </a:blip>
          <a:srcRect l="57582" t="33970" r="0" b="38278"/>
          <a:stretch>
            <a:fillRect/>
          </a:stretch>
        </p:blipFill>
        <p:spPr>
          <a:xfrm>
            <a:off x="750887" y="1863725"/>
            <a:ext cx="2952751" cy="1104900"/>
          </a:xfrm>
          <a:prstGeom prst="rect">
            <a:avLst/>
          </a:prstGeom>
          <a:ln w="12700">
            <a:miter lim="400000"/>
          </a:ln>
        </p:spPr>
      </p:pic>
      <p:pic>
        <p:nvPicPr>
          <p:cNvPr id="347" name="image.png"/>
          <p:cNvPicPr>
            <a:picLocks noChangeAspect="0"/>
          </p:cNvPicPr>
          <p:nvPr/>
        </p:nvPicPr>
        <p:blipFill>
          <a:blip r:embed="rId3">
            <a:extLst/>
          </a:blip>
          <a:srcRect l="72908" t="0" r="9417" b="66268"/>
          <a:stretch>
            <a:fillRect/>
          </a:stretch>
        </p:blipFill>
        <p:spPr>
          <a:xfrm>
            <a:off x="612775" y="1162050"/>
            <a:ext cx="1230313" cy="1343025"/>
          </a:xfrm>
          <a:prstGeom prst="rect">
            <a:avLst/>
          </a:prstGeom>
          <a:ln w="12700">
            <a:miter lim="400000"/>
          </a:ln>
        </p:spPr>
      </p:pic>
      <p:pic>
        <p:nvPicPr>
          <p:cNvPr id="348" name="image.png"/>
          <p:cNvPicPr>
            <a:picLocks noChangeAspect="0"/>
          </p:cNvPicPr>
          <p:nvPr/>
        </p:nvPicPr>
        <p:blipFill>
          <a:blip r:embed="rId3">
            <a:extLst/>
          </a:blip>
          <a:srcRect l="65655" t="33970" r="30308" b="36842"/>
          <a:stretch>
            <a:fillRect/>
          </a:stretch>
        </p:blipFill>
        <p:spPr>
          <a:xfrm>
            <a:off x="1431925" y="1871662"/>
            <a:ext cx="280988" cy="1162051"/>
          </a:xfrm>
          <a:prstGeom prst="rect">
            <a:avLst/>
          </a:prstGeom>
          <a:ln w="12700">
            <a:miter lim="400000"/>
          </a:ln>
        </p:spPr>
      </p:pic>
      <p:pic>
        <p:nvPicPr>
          <p:cNvPr id="349" name="image.png"/>
          <p:cNvPicPr>
            <a:picLocks noChangeAspect="0"/>
          </p:cNvPicPr>
          <p:nvPr/>
        </p:nvPicPr>
        <p:blipFill>
          <a:blip r:embed="rId3">
            <a:extLst/>
          </a:blip>
          <a:srcRect l="65655" t="33970" r="31494" b="38317"/>
          <a:stretch>
            <a:fillRect/>
          </a:stretch>
        </p:blipFill>
        <p:spPr>
          <a:xfrm>
            <a:off x="2185987" y="1870075"/>
            <a:ext cx="198438" cy="1103313"/>
          </a:xfrm>
          <a:prstGeom prst="rect">
            <a:avLst/>
          </a:prstGeom>
          <a:ln w="12700">
            <a:miter lim="400000"/>
          </a:ln>
        </p:spPr>
      </p:pic>
      <p:pic>
        <p:nvPicPr>
          <p:cNvPr id="350" name="image.png"/>
          <p:cNvPicPr>
            <a:picLocks noChangeAspect="0"/>
          </p:cNvPicPr>
          <p:nvPr/>
        </p:nvPicPr>
        <p:blipFill>
          <a:blip r:embed="rId3">
            <a:extLst/>
          </a:blip>
          <a:srcRect l="65655" t="33970" r="32656" b="38597"/>
          <a:stretch>
            <a:fillRect/>
          </a:stretch>
        </p:blipFill>
        <p:spPr>
          <a:xfrm>
            <a:off x="2649537" y="1866900"/>
            <a:ext cx="117476" cy="1092200"/>
          </a:xfrm>
          <a:prstGeom prst="rect">
            <a:avLst/>
          </a:prstGeom>
          <a:ln w="12700">
            <a:miter lim="400000"/>
          </a:ln>
        </p:spPr>
      </p:pic>
      <p:pic>
        <p:nvPicPr>
          <p:cNvPr id="351" name="image.png"/>
          <p:cNvPicPr>
            <a:picLocks noChangeAspect="0"/>
          </p:cNvPicPr>
          <p:nvPr/>
        </p:nvPicPr>
        <p:blipFill>
          <a:blip r:embed="rId3">
            <a:extLst/>
          </a:blip>
          <a:srcRect l="57582" t="0" r="0" b="66268"/>
          <a:stretch>
            <a:fillRect/>
          </a:stretch>
        </p:blipFill>
        <p:spPr>
          <a:xfrm>
            <a:off x="681037" y="3519487"/>
            <a:ext cx="2952751" cy="1343026"/>
          </a:xfrm>
          <a:prstGeom prst="rect">
            <a:avLst/>
          </a:prstGeom>
          <a:ln w="12700">
            <a:miter lim="400000"/>
          </a:ln>
        </p:spPr>
      </p:pic>
      <p:pic>
        <p:nvPicPr>
          <p:cNvPr id="352" name="image.png"/>
          <p:cNvPicPr>
            <a:picLocks noChangeAspect="0"/>
          </p:cNvPicPr>
          <p:nvPr/>
        </p:nvPicPr>
        <p:blipFill>
          <a:blip r:embed="rId3">
            <a:extLst/>
          </a:blip>
          <a:srcRect l="72908" t="0" r="9417" b="66268"/>
          <a:stretch>
            <a:fillRect/>
          </a:stretch>
        </p:blipFill>
        <p:spPr>
          <a:xfrm>
            <a:off x="531812" y="3519487"/>
            <a:ext cx="1230313" cy="1343026"/>
          </a:xfrm>
          <a:prstGeom prst="rect">
            <a:avLst/>
          </a:prstGeom>
          <a:ln w="12700">
            <a:miter lim="400000"/>
          </a:ln>
        </p:spPr>
      </p:pic>
      <p:pic>
        <p:nvPicPr>
          <p:cNvPr id="353" name="image.png"/>
          <p:cNvPicPr>
            <a:picLocks noChangeAspect="0"/>
          </p:cNvPicPr>
          <p:nvPr/>
        </p:nvPicPr>
        <p:blipFill>
          <a:blip r:embed="rId3">
            <a:extLst/>
          </a:blip>
          <a:srcRect l="57582" t="0" r="0" b="66268"/>
          <a:stretch>
            <a:fillRect/>
          </a:stretch>
        </p:blipFill>
        <p:spPr>
          <a:xfrm>
            <a:off x="588962" y="4286250"/>
            <a:ext cx="2952751" cy="1343025"/>
          </a:xfrm>
          <a:prstGeom prst="rect">
            <a:avLst/>
          </a:prstGeom>
          <a:ln w="12700">
            <a:miter lim="400000"/>
          </a:ln>
        </p:spPr>
      </p:pic>
      <p:pic>
        <p:nvPicPr>
          <p:cNvPr id="354" name="image.png"/>
          <p:cNvPicPr>
            <a:picLocks noChangeAspect="0"/>
          </p:cNvPicPr>
          <p:nvPr/>
        </p:nvPicPr>
        <p:blipFill>
          <a:blip r:embed="rId3">
            <a:extLst/>
          </a:blip>
          <a:srcRect l="72908" t="0" r="9417" b="66268"/>
          <a:stretch>
            <a:fillRect/>
          </a:stretch>
        </p:blipFill>
        <p:spPr>
          <a:xfrm>
            <a:off x="1417637" y="4286250"/>
            <a:ext cx="1230313" cy="1343025"/>
          </a:xfrm>
          <a:prstGeom prst="rect">
            <a:avLst/>
          </a:prstGeom>
          <a:ln w="12700">
            <a:miter lim="400000"/>
          </a:ln>
        </p:spPr>
      </p:pic>
      <p:sp>
        <p:nvSpPr>
          <p:cNvPr id="355" name="Shape 355"/>
          <p:cNvSpPr/>
          <p:nvPr/>
        </p:nvSpPr>
        <p:spPr>
          <a:xfrm>
            <a:off x="5656262" y="1619250"/>
            <a:ext cx="3124201" cy="4595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434ED6"/>
              </a:buClr>
              <a:buFont typeface="Arial"/>
              <a:defRPr sz="2500">
                <a:solidFill>
                  <a:srgbClr val="434ED6"/>
                </a:solidFill>
                <a:uFill>
                  <a:solidFill>
                    <a:srgbClr val="434ED6"/>
                  </a:solidFill>
                </a:uFill>
                <a:latin typeface="+mn-lt"/>
                <a:ea typeface="+mn-ea"/>
                <a:cs typeface="+mn-cs"/>
                <a:sym typeface="Arial"/>
              </a:defRPr>
            </a:lvl1pPr>
          </a:lstStyle>
          <a:p>
            <a:pPr/>
            <a:r>
              <a:t>Frequency, … </a:t>
            </a:r>
          </a:p>
        </p:txBody>
      </p:sp>
      <p:sp>
        <p:nvSpPr>
          <p:cNvPr id="356" name="Shape 356"/>
          <p:cNvSpPr/>
          <p:nvPr/>
        </p:nvSpPr>
        <p:spPr>
          <a:xfrm>
            <a:off x="5503862" y="4122737"/>
            <a:ext cx="22314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buClr>
                <a:srgbClr val="434ED6"/>
              </a:buClr>
              <a:buFont typeface="Arial"/>
              <a:defRPr b="1" sz="2400">
                <a:uFill>
                  <a:solidFill>
                    <a:srgbClr val="000000"/>
                  </a:solidFill>
                </a:uFill>
                <a:latin typeface="+mj-lt"/>
                <a:ea typeface="+mj-ea"/>
                <a:cs typeface="+mj-cs"/>
                <a:sym typeface="Times New Roman"/>
              </a:defRPr>
            </a:pPr>
            <a:r>
              <a:rPr b="0" sz="2500">
                <a:solidFill>
                  <a:srgbClr val="434ED6"/>
                </a:solidFill>
                <a:uFill>
                  <a:solidFill>
                    <a:srgbClr val="434ED6"/>
                  </a:solidFill>
                </a:uFill>
                <a:latin typeface="+mn-lt"/>
                <a:ea typeface="+mn-ea"/>
                <a:cs typeface="+mn-cs"/>
                <a:sym typeface="Arial"/>
              </a:rPr>
              <a:t>Spike times {t</a:t>
            </a:r>
            <a:r>
              <a:rPr b="0" baseline="-25000" sz="2500">
                <a:solidFill>
                  <a:srgbClr val="434ED6"/>
                </a:solidFill>
                <a:uFill>
                  <a:solidFill>
                    <a:srgbClr val="434ED6"/>
                  </a:solidFill>
                </a:uFill>
                <a:latin typeface="+mn-lt"/>
                <a:ea typeface="+mn-ea"/>
                <a:cs typeface="+mn-cs"/>
                <a:sym typeface="Arial"/>
              </a:rPr>
              <a:t>j</a:t>
            </a:r>
            <a:r>
              <a:rPr b="0" sz="2500">
                <a:solidFill>
                  <a:srgbClr val="434ED6"/>
                </a:solidFill>
                <a:uFill>
                  <a:solidFill>
                    <a:srgbClr val="434ED6"/>
                  </a:solidFill>
                </a:uFill>
                <a:latin typeface="+mn-lt"/>
                <a:ea typeface="+mn-ea"/>
                <a:cs typeface="+mn-cs"/>
                <a:sym typeface="Arial"/>
              </a:rPr>
              <a:t>}</a:t>
            </a:r>
          </a:p>
        </p:txBody>
      </p:sp>
      <p:sp>
        <p:nvSpPr>
          <p:cNvPr id="357" name="Shape 357"/>
          <p:cNvSpPr/>
          <p:nvPr/>
        </p:nvSpPr>
        <p:spPr>
          <a:xfrm>
            <a:off x="377825" y="5267325"/>
            <a:ext cx="6072188" cy="1588"/>
          </a:xfrm>
          <a:prstGeom prst="line">
            <a:avLst/>
          </a:prstGeom>
          <a:ln w="28575">
            <a:solidFill>
              <a:srgbClr val="000000"/>
            </a:solidFill>
          </a:ln>
        </p:spPr>
        <p:txBody>
          <a:bodyPr lIns="0" tIns="0" rIns="0" bIns="0"/>
          <a:lstStyle/>
          <a:p>
            <a:pPr/>
          </a:p>
        </p:txBody>
      </p:sp>
      <p:sp>
        <p:nvSpPr>
          <p:cNvPr id="358" name="Shape 358"/>
          <p:cNvSpPr/>
          <p:nvPr/>
        </p:nvSpPr>
        <p:spPr>
          <a:xfrm>
            <a:off x="739775" y="5487987"/>
            <a:ext cx="8102600"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434ED6"/>
              </a:buClr>
              <a:buFont typeface="Arial"/>
              <a:defRPr b="1" sz="2400">
                <a:uFill>
                  <a:solidFill>
                    <a:srgbClr val="000000"/>
                  </a:solidFill>
                </a:uFill>
                <a:latin typeface="+mj-lt"/>
                <a:ea typeface="+mj-ea"/>
                <a:cs typeface="+mj-cs"/>
                <a:sym typeface="Times New Roman"/>
              </a:defRPr>
            </a:pPr>
            <a:r>
              <a:rPr sz="3200">
                <a:solidFill>
                  <a:srgbClr val="434ED6"/>
                </a:solidFill>
                <a:uFill>
                  <a:solidFill>
                    <a:srgbClr val="434ED6"/>
                  </a:solidFill>
                </a:uFill>
                <a:latin typeface="+mn-lt"/>
                <a:ea typeface="+mn-ea"/>
                <a:cs typeface="+mn-cs"/>
                <a:sym typeface="Arial"/>
              </a:rPr>
              <a:t>Biology:  BOTH.</a:t>
            </a:r>
          </a:p>
          <a:p>
            <a:pPr marL="40639" marR="40639" defTabSz="914400">
              <a:buClr>
                <a:srgbClr val="434ED6"/>
              </a:buClr>
              <a:buFont typeface="Arial"/>
              <a:defRPr b="1" sz="2400">
                <a:uFill>
                  <a:solidFill>
                    <a:srgbClr val="000000"/>
                  </a:solidFill>
                </a:uFill>
                <a:latin typeface="+mj-lt"/>
                <a:ea typeface="+mj-ea"/>
                <a:cs typeface="+mj-cs"/>
                <a:sym typeface="Times New Roman"/>
              </a:defRPr>
            </a:pPr>
            <a:r>
              <a:rPr sz="3200">
                <a:solidFill>
                  <a:srgbClr val="434ED6"/>
                </a:solidFill>
                <a:uFill>
                  <a:solidFill>
                    <a:srgbClr val="434ED6"/>
                  </a:solidFill>
                </a:uFill>
                <a:latin typeface="+mn-lt"/>
                <a:ea typeface="+mn-ea"/>
                <a:cs typeface="+mn-cs"/>
                <a:sym typeface="Arial"/>
              </a:rPr>
              <a:t>Metrics</a:t>
            </a:r>
            <a:r>
              <a:rPr>
                <a:solidFill>
                  <a:srgbClr val="434ED6"/>
                </a:solidFill>
                <a:uFill>
                  <a:solidFill>
                    <a:srgbClr val="434ED6"/>
                  </a:solidFill>
                </a:uFill>
                <a:latin typeface="+mn-lt"/>
                <a:ea typeface="+mn-ea"/>
                <a:cs typeface="+mn-cs"/>
                <a:sym typeface="Arial"/>
              </a:rPr>
              <a:t>:  Fisher Information, Mutual Information … </a:t>
            </a:r>
          </a:p>
          <a:p>
            <a:pPr marL="40639" marR="40639" defTabSz="914400">
              <a:buClr>
                <a:srgbClr val="434ED6"/>
              </a:buClr>
              <a:buFont typeface="Arial"/>
              <a:defRPr b="1" sz="3200">
                <a:solidFill>
                  <a:srgbClr val="434ED6"/>
                </a:solidFill>
                <a:uFill>
                  <a:solidFill>
                    <a:srgbClr val="434ED6"/>
                  </a:solidFill>
                </a:uFill>
                <a:latin typeface="+mn-lt"/>
                <a:ea typeface="+mn-ea"/>
                <a:cs typeface="+mn-cs"/>
                <a:sym typeface="Arial"/>
              </a:defRPr>
            </a:pPr>
            <a:r>
              <a:t> </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nvSpPr>
        <p:spPr>
          <a:xfrm>
            <a:off x="0" y="609600"/>
            <a:ext cx="9144000" cy="1588"/>
          </a:xfrm>
          <a:prstGeom prst="line">
            <a:avLst/>
          </a:prstGeom>
          <a:ln>
            <a:solidFill>
              <a:srgbClr val="000000"/>
            </a:solidFill>
          </a:ln>
        </p:spPr>
        <p:txBody>
          <a:bodyPr lIns="0" tIns="0" rIns="0" bIns="0"/>
          <a:lstStyle/>
          <a:p>
            <a:pPr/>
          </a:p>
        </p:txBody>
      </p:sp>
      <p:pic>
        <p:nvPicPr>
          <p:cNvPr id="363" name="visual_thalamus.jpg"/>
          <p:cNvPicPr>
            <a:picLocks noChangeAspect="0"/>
          </p:cNvPicPr>
          <p:nvPr/>
        </p:nvPicPr>
        <p:blipFill>
          <a:blip r:embed="rId3">
            <a:extLst/>
          </a:blip>
          <a:stretch>
            <a:fillRect/>
          </a:stretch>
        </p:blipFill>
        <p:spPr>
          <a:xfrm>
            <a:off x="2819400" y="1438275"/>
            <a:ext cx="3505200" cy="3136900"/>
          </a:xfrm>
          <a:prstGeom prst="rect">
            <a:avLst/>
          </a:prstGeom>
          <a:ln w="12700">
            <a:miter lim="400000"/>
          </a:ln>
        </p:spPr>
      </p:pic>
      <p:sp>
        <p:nvSpPr>
          <p:cNvPr id="364" name="Shape 364"/>
          <p:cNvSpPr/>
          <p:nvPr/>
        </p:nvSpPr>
        <p:spPr>
          <a:xfrm>
            <a:off x="0" y="-12700"/>
            <a:ext cx="8991600" cy="609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defRPr b="1" sz="2400">
                <a:uFill>
                  <a:solidFill>
                    <a:srgbClr val="000000"/>
                  </a:solidFill>
                </a:uFill>
                <a:latin typeface="+mn-lt"/>
                <a:ea typeface="+mn-ea"/>
                <a:cs typeface="+mn-cs"/>
                <a:sym typeface="Arial"/>
              </a:defRPr>
            </a:lvl1pPr>
          </a:lstStyle>
          <a:p>
            <a:pPr/>
            <a:r>
              <a:t>Neural coding in general!</a:t>
            </a:r>
          </a:p>
        </p:txBody>
      </p:sp>
      <p:pic>
        <p:nvPicPr>
          <p:cNvPr id="365" name="Screen shot 2010-10-29 at 11.38.55 AM.png"/>
          <p:cNvPicPr>
            <a:picLocks noChangeAspect="1"/>
          </p:cNvPicPr>
          <p:nvPr/>
        </p:nvPicPr>
        <p:blipFill>
          <a:blip r:embed="rId4">
            <a:extLst/>
          </a:blip>
          <a:stretch>
            <a:fillRect/>
          </a:stretch>
        </p:blipFill>
        <p:spPr>
          <a:xfrm>
            <a:off x="837264" y="2667000"/>
            <a:ext cx="952501" cy="961572"/>
          </a:xfrm>
          <a:prstGeom prst="rect">
            <a:avLst/>
          </a:prstGeom>
          <a:ln w="12700">
            <a:miter lim="400000"/>
          </a:ln>
        </p:spPr>
      </p:pic>
      <p:sp>
        <p:nvSpPr>
          <p:cNvPr id="366" name="Shape 366"/>
          <p:cNvSpPr/>
          <p:nvPr/>
        </p:nvSpPr>
        <p:spPr>
          <a:xfrm>
            <a:off x="593011" y="1727200"/>
            <a:ext cx="1430274" cy="850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40" marR="40640" algn="ctr" defTabSz="914400">
              <a:defRPr b="1" sz="2600">
                <a:uFill>
                  <a:solidFill>
                    <a:srgbClr val="000000"/>
                  </a:solidFill>
                </a:uFill>
                <a:latin typeface="+mj-lt"/>
                <a:ea typeface="+mj-ea"/>
                <a:cs typeface="+mj-cs"/>
                <a:sym typeface="Times New Roman"/>
              </a:defRPr>
            </a:pPr>
            <a:r>
              <a:t>stimulus</a:t>
            </a:r>
          </a:p>
          <a:p>
            <a:pPr marL="40640" marR="40640" algn="ctr" defTabSz="914400">
              <a:defRPr b="1" sz="2600">
                <a:uFill>
                  <a:solidFill>
                    <a:srgbClr val="000000"/>
                  </a:solidFill>
                </a:uFill>
                <a:latin typeface="+mj-lt"/>
                <a:ea typeface="+mj-ea"/>
                <a:cs typeface="+mj-cs"/>
                <a:sym typeface="Times New Roman"/>
              </a:defRPr>
            </a:pPr>
            <a:r>
              <a:t>s</a:t>
            </a:r>
          </a:p>
        </p:txBody>
      </p:sp>
      <p:pic>
        <p:nvPicPr>
          <p:cNvPr id="367" name="pyramidal neurons.jpg"/>
          <p:cNvPicPr>
            <a:picLocks noChangeAspect="0"/>
          </p:cNvPicPr>
          <p:nvPr/>
        </p:nvPicPr>
        <p:blipFill>
          <a:blip r:embed="rId5">
            <a:extLst/>
          </a:blip>
          <a:stretch>
            <a:fillRect/>
          </a:stretch>
        </p:blipFill>
        <p:spPr>
          <a:xfrm>
            <a:off x="7137400" y="1917501"/>
            <a:ext cx="1828800" cy="1812926"/>
          </a:xfrm>
          <a:prstGeom prst="rect">
            <a:avLst/>
          </a:prstGeom>
          <a:ln w="12700">
            <a:miter lim="400000"/>
          </a:ln>
        </p:spPr>
      </p:pic>
      <p:pic>
        <p:nvPicPr>
          <p:cNvPr id="368" name="image.png"/>
          <p:cNvPicPr>
            <a:picLocks noChangeAspect="0"/>
          </p:cNvPicPr>
          <p:nvPr/>
        </p:nvPicPr>
        <p:blipFill>
          <a:blip r:embed="rId6">
            <a:extLst/>
          </a:blip>
          <a:srcRect l="11383" t="0" r="0" b="0"/>
          <a:stretch>
            <a:fillRect/>
          </a:stretch>
        </p:blipFill>
        <p:spPr>
          <a:xfrm>
            <a:off x="7608772" y="4252345"/>
            <a:ext cx="1395528" cy="407311"/>
          </a:xfrm>
          <a:prstGeom prst="rect">
            <a:avLst/>
          </a:prstGeom>
          <a:ln w="12700">
            <a:miter lim="400000"/>
          </a:ln>
        </p:spPr>
      </p:pic>
      <p:pic>
        <p:nvPicPr>
          <p:cNvPr id="369" name="image.png"/>
          <p:cNvPicPr>
            <a:picLocks noChangeAspect="0"/>
          </p:cNvPicPr>
          <p:nvPr/>
        </p:nvPicPr>
        <p:blipFill>
          <a:blip r:embed="rId7">
            <a:extLst/>
          </a:blip>
          <a:srcRect l="0" t="457" r="14585" b="8420"/>
          <a:stretch>
            <a:fillRect/>
          </a:stretch>
        </p:blipFill>
        <p:spPr>
          <a:xfrm>
            <a:off x="7642276" y="3873034"/>
            <a:ext cx="1326631" cy="431801"/>
          </a:xfrm>
          <a:prstGeom prst="rect">
            <a:avLst/>
          </a:prstGeom>
          <a:ln w="12700">
            <a:miter lim="400000"/>
          </a:ln>
        </p:spPr>
      </p:pic>
      <p:pic>
        <p:nvPicPr>
          <p:cNvPr id="370" name="image.png"/>
          <p:cNvPicPr>
            <a:picLocks noChangeAspect="0"/>
          </p:cNvPicPr>
          <p:nvPr/>
        </p:nvPicPr>
        <p:blipFill>
          <a:blip r:embed="rId6">
            <a:extLst/>
          </a:blip>
          <a:srcRect l="11336" t="0" r="0" b="0"/>
          <a:stretch>
            <a:fillRect/>
          </a:stretch>
        </p:blipFill>
        <p:spPr>
          <a:xfrm>
            <a:off x="7607300" y="5056016"/>
            <a:ext cx="1396281" cy="407312"/>
          </a:xfrm>
          <a:prstGeom prst="rect">
            <a:avLst/>
          </a:prstGeom>
          <a:ln w="12700">
            <a:miter lim="400000"/>
          </a:ln>
        </p:spPr>
      </p:pic>
      <p:pic>
        <p:nvPicPr>
          <p:cNvPr id="371" name="image.png"/>
          <p:cNvPicPr>
            <a:picLocks noChangeAspect="0"/>
          </p:cNvPicPr>
          <p:nvPr/>
        </p:nvPicPr>
        <p:blipFill>
          <a:blip r:embed="rId7">
            <a:extLst/>
          </a:blip>
          <a:srcRect l="0" t="0" r="14879" b="9593"/>
          <a:stretch>
            <a:fillRect/>
          </a:stretch>
        </p:blipFill>
        <p:spPr>
          <a:xfrm>
            <a:off x="7644134" y="4676989"/>
            <a:ext cx="1322066" cy="428411"/>
          </a:xfrm>
          <a:prstGeom prst="rect">
            <a:avLst/>
          </a:prstGeom>
          <a:ln w="12700">
            <a:miter lim="400000"/>
          </a:ln>
        </p:spPr>
      </p:pic>
      <p:sp>
        <p:nvSpPr>
          <p:cNvPr id="372" name="Shape 372"/>
          <p:cNvSpPr/>
          <p:nvPr/>
        </p:nvSpPr>
        <p:spPr>
          <a:xfrm>
            <a:off x="8051800" y="5492334"/>
            <a:ext cx="364491"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40" marR="40640" defTabSz="914400">
              <a:defRPr sz="2200">
                <a:uFill>
                  <a:solidFill>
                    <a:srgbClr val="000000"/>
                  </a:solidFill>
                </a:uFill>
                <a:latin typeface="+mj-lt"/>
                <a:ea typeface="+mj-ea"/>
                <a:cs typeface="+mj-cs"/>
                <a:sym typeface="Times New Roman"/>
              </a:defRPr>
            </a:lvl1pPr>
          </a:lstStyle>
          <a:p>
            <a:pPr/>
            <a:r>
              <a:t>...</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374" name="Movie_S2_Shlens_JNeurosci_2009.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41867" y="2095500"/>
            <a:ext cx="5810016" cy="4321969"/>
          </a:xfrm>
          <a:prstGeom prst="rect">
            <a:avLst/>
          </a:prstGeom>
          <a:ln w="12700">
            <a:miter lim="400000"/>
          </a:ln>
        </p:spPr>
      </p:pic>
      <p:sp>
        <p:nvSpPr>
          <p:cNvPr id="375" name="Shape 375"/>
          <p:cNvSpPr/>
          <p:nvPr/>
        </p:nvSpPr>
        <p:spPr>
          <a:xfrm>
            <a:off x="2120900" y="0"/>
            <a:ext cx="4508500" cy="752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40" marR="40640" defTabSz="914400">
              <a:defRPr b="1" sz="2200">
                <a:uFill>
                  <a:solidFill>
                    <a:srgbClr val="000000"/>
                  </a:solidFill>
                </a:uFill>
                <a:latin typeface="+mn-lt"/>
                <a:ea typeface="+mn-ea"/>
                <a:cs typeface="+mn-cs"/>
                <a:sym typeface="Arial"/>
              </a:defRPr>
            </a:lvl1pPr>
          </a:lstStyle>
          <a:p>
            <a:pPr>
              <a:defRPr i="1"/>
            </a:pPr>
            <a:r>
              <a:rPr i="0"/>
              <a:t>Multielectrode recordings</a:t>
            </a:r>
            <a:endParaRPr i="0"/>
          </a:p>
        </p:txBody>
      </p:sp>
      <p:sp>
        <p:nvSpPr>
          <p:cNvPr id="376" name="Shape 376"/>
          <p:cNvSpPr/>
          <p:nvPr/>
        </p:nvSpPr>
        <p:spPr>
          <a:xfrm>
            <a:off x="69298" y="6388100"/>
            <a:ext cx="2514601"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40" marR="40640" algn="ctr" defTabSz="914400">
              <a:defRPr b="1" sz="2800">
                <a:uFill>
                  <a:solidFill>
                    <a:srgbClr val="000000"/>
                  </a:solidFill>
                </a:uFill>
                <a:latin typeface="+mj-lt"/>
                <a:ea typeface="+mj-ea"/>
                <a:cs typeface="+mj-cs"/>
                <a:sym typeface="Times New Roman"/>
              </a:defRPr>
            </a:lvl1pPr>
          </a:lstStyle>
          <a:p>
            <a:pPr/>
            <a:r>
              <a:t>Shlens et al ’09</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6666" fill="hold"/>
                                        <p:tgtEl>
                                          <p:spTgt spid="37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7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nvSpPr>
        <p:spPr>
          <a:xfrm>
            <a:off x="7086600" y="6477000"/>
            <a:ext cx="1841500" cy="35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00000"/>
              </a:buClr>
              <a:buFont typeface="Times New Roman"/>
              <a:defRPr b="1" sz="1800">
                <a:uFill>
                  <a:solidFill>
                    <a:srgbClr val="000000"/>
                  </a:solidFill>
                </a:uFill>
                <a:latin typeface="+mj-lt"/>
                <a:ea typeface="+mj-ea"/>
                <a:cs typeface="+mj-cs"/>
                <a:sym typeface="Times New Roman"/>
              </a:defRPr>
            </a:lvl1pPr>
          </a:lstStyle>
          <a:p>
            <a:pPr/>
            <a:r>
              <a:t>5</a:t>
            </a:r>
          </a:p>
        </p:txBody>
      </p:sp>
      <p:sp>
        <p:nvSpPr>
          <p:cNvPr id="141" name="Shape 141"/>
          <p:cNvSpPr/>
          <p:nvPr>
            <p:ph type="title" idx="4294967295"/>
          </p:nvPr>
        </p:nvSpPr>
        <p:spPr>
          <a:xfrm>
            <a:off x="152400" y="0"/>
            <a:ext cx="8991600" cy="1600200"/>
          </a:xfrm>
          <a:prstGeom prst="rect">
            <a:avLst/>
          </a:prstGeom>
        </p:spPr>
        <p:txBody>
          <a:bodyPr/>
          <a:lstStyle/>
          <a:p>
            <a:pPr/>
            <a:r>
              <a:t>Invertebrates – nerve nets and ganglia</a:t>
            </a:r>
          </a:p>
        </p:txBody>
      </p:sp>
      <p:pic>
        <p:nvPicPr>
          <p:cNvPr id="142" name="image.png"/>
          <p:cNvPicPr>
            <a:picLocks noChangeAspect="0"/>
          </p:cNvPicPr>
          <p:nvPr/>
        </p:nvPicPr>
        <p:blipFill>
          <a:blip r:embed="rId3">
            <a:extLst/>
          </a:blip>
          <a:srcRect l="7112" t="15342" r="10075" b="10047"/>
          <a:stretch>
            <a:fillRect/>
          </a:stretch>
        </p:blipFill>
        <p:spPr>
          <a:xfrm>
            <a:off x="388937" y="765175"/>
            <a:ext cx="8077201" cy="5457825"/>
          </a:xfrm>
          <a:prstGeom prst="rect">
            <a:avLst/>
          </a:prstGeom>
          <a:ln w="12700">
            <a:miter lim="400000"/>
          </a:ln>
        </p:spPr>
      </p:pic>
      <p:sp>
        <p:nvSpPr>
          <p:cNvPr id="143" name="Shape 143"/>
          <p:cNvSpPr/>
          <p:nvPr/>
        </p:nvSpPr>
        <p:spPr>
          <a:xfrm>
            <a:off x="209550" y="698500"/>
            <a:ext cx="3019624" cy="33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FF4C00"/>
              </a:buClr>
              <a:buFont typeface="Times New Roman"/>
              <a:defRPr b="1" sz="2400">
                <a:solidFill>
                  <a:srgbClr val="FF4C00"/>
                </a:solidFill>
                <a:uFill>
                  <a:solidFill>
                    <a:srgbClr val="FF4C00"/>
                  </a:solidFill>
                </a:uFill>
                <a:latin typeface="+mj-lt"/>
                <a:ea typeface="+mj-ea"/>
                <a:cs typeface="+mj-cs"/>
                <a:sym typeface="Times New Roman"/>
              </a:defRPr>
            </a:lvl1pPr>
          </a:lstStyle>
          <a:p>
            <a:pPr/>
            <a:r>
              <a:t>(thanks to David Tank)</a:t>
            </a:r>
          </a:p>
        </p:txBody>
      </p:sp>
      <p:sp>
        <p:nvSpPr>
          <p:cNvPr id="144" name="Shape 144"/>
          <p:cNvSpPr/>
          <p:nvPr/>
        </p:nvSpPr>
        <p:spPr>
          <a:xfrm>
            <a:off x="6038850" y="800100"/>
            <a:ext cx="787400" cy="1752600"/>
          </a:xfrm>
          <a:prstGeom prst="rect">
            <a:avLst/>
          </a:prstGeom>
          <a:solidFill>
            <a:srgbClr val="FFFFFF"/>
          </a:solidFill>
          <a:ln w="19050">
            <a:solidFill>
              <a:srgbClr val="FFFFFF"/>
            </a:solidFill>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145" name="Shape 145"/>
          <p:cNvSpPr/>
          <p:nvPr/>
        </p:nvSpPr>
        <p:spPr>
          <a:xfrm>
            <a:off x="6076950" y="850900"/>
            <a:ext cx="1892735" cy="10593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914400">
              <a:buClr>
                <a:srgbClr val="000000"/>
              </a:buClr>
              <a:buFont typeface="Arial"/>
              <a:defRPr b="1" sz="1800">
                <a:uFill>
                  <a:solidFill>
                    <a:srgbClr val="000000"/>
                  </a:solidFill>
                </a:uFill>
                <a:latin typeface="+mn-lt"/>
                <a:ea typeface="+mn-ea"/>
                <a:cs typeface="+mn-cs"/>
                <a:sym typeface="Arial"/>
              </a:defRPr>
            </a:pPr>
            <a:r>
              <a:t>Cephalic ganglia</a:t>
            </a:r>
          </a:p>
          <a:p>
            <a:pPr defTabSz="914400">
              <a:buClr>
                <a:srgbClr val="000000"/>
              </a:buClr>
              <a:buFont typeface="Arial"/>
              <a:defRPr b="1" sz="1800">
                <a:uFill>
                  <a:solidFill>
                    <a:srgbClr val="000000"/>
                  </a:solidFill>
                </a:uFill>
                <a:latin typeface="+mn-lt"/>
                <a:ea typeface="+mn-ea"/>
                <a:cs typeface="+mn-cs"/>
                <a:sym typeface="Arial"/>
              </a:defRPr>
            </a:pPr>
          </a:p>
          <a:p>
            <a:pPr defTabSz="914400">
              <a:buClr>
                <a:srgbClr val="000000"/>
              </a:buClr>
              <a:buFont typeface="Arial"/>
              <a:defRPr b="1" sz="1800">
                <a:uFill>
                  <a:solidFill>
                    <a:srgbClr val="000000"/>
                  </a:solidFill>
                </a:uFill>
                <a:latin typeface="+mn-lt"/>
                <a:ea typeface="+mn-ea"/>
                <a:cs typeface="+mn-cs"/>
                <a:sym typeface="Arial"/>
              </a:defRPr>
            </a:pPr>
          </a:p>
          <a:p>
            <a:pPr defTabSz="914400">
              <a:buClr>
                <a:srgbClr val="000000"/>
              </a:buClr>
              <a:buFont typeface="Arial"/>
              <a:defRPr b="1" sz="1800">
                <a:uFill>
                  <a:solidFill>
                    <a:srgbClr val="000000"/>
                  </a:solidFill>
                </a:uFill>
                <a:latin typeface="+mn-lt"/>
                <a:ea typeface="+mn-ea"/>
                <a:cs typeface="+mn-cs"/>
                <a:sym typeface="Arial"/>
              </a:defRPr>
            </a:pPr>
            <a:r>
              <a:t>Nerve cords</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nvSpPr>
        <p:spPr>
          <a:xfrm>
            <a:off x="0" y="609600"/>
            <a:ext cx="9144000" cy="1588"/>
          </a:xfrm>
          <a:prstGeom prst="line">
            <a:avLst/>
          </a:prstGeom>
          <a:ln>
            <a:solidFill>
              <a:srgbClr val="000000"/>
            </a:solidFill>
          </a:ln>
        </p:spPr>
        <p:txBody>
          <a:bodyPr lIns="0" tIns="0" rIns="0" bIns="0"/>
          <a:lstStyle/>
          <a:p>
            <a:pPr/>
          </a:p>
        </p:txBody>
      </p:sp>
      <p:pic>
        <p:nvPicPr>
          <p:cNvPr id="381" name="visual_thalamus.jpg"/>
          <p:cNvPicPr>
            <a:picLocks noChangeAspect="0"/>
          </p:cNvPicPr>
          <p:nvPr/>
        </p:nvPicPr>
        <p:blipFill>
          <a:blip r:embed="rId3">
            <a:extLst/>
          </a:blip>
          <a:stretch>
            <a:fillRect/>
          </a:stretch>
        </p:blipFill>
        <p:spPr>
          <a:xfrm>
            <a:off x="2819400" y="1438275"/>
            <a:ext cx="3505200" cy="3136900"/>
          </a:xfrm>
          <a:prstGeom prst="rect">
            <a:avLst/>
          </a:prstGeom>
          <a:ln w="12700">
            <a:miter lim="400000"/>
          </a:ln>
        </p:spPr>
      </p:pic>
      <p:sp>
        <p:nvSpPr>
          <p:cNvPr id="382" name="Shape 382"/>
          <p:cNvSpPr/>
          <p:nvPr/>
        </p:nvSpPr>
        <p:spPr>
          <a:xfrm>
            <a:off x="0" y="-12700"/>
            <a:ext cx="8991600" cy="609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defRPr b="1" sz="2400">
                <a:uFill>
                  <a:solidFill>
                    <a:srgbClr val="000000"/>
                  </a:solidFill>
                </a:uFill>
                <a:latin typeface="+mn-lt"/>
                <a:ea typeface="+mn-ea"/>
                <a:cs typeface="+mn-cs"/>
                <a:sym typeface="Arial"/>
              </a:defRPr>
            </a:lvl1pPr>
          </a:lstStyle>
          <a:p>
            <a:pPr/>
            <a:r>
              <a:t>Neural coding in general!</a:t>
            </a:r>
          </a:p>
        </p:txBody>
      </p:sp>
      <p:pic>
        <p:nvPicPr>
          <p:cNvPr id="383" name="Screen shot 2010-10-29 at 11.38.55 AM.png"/>
          <p:cNvPicPr>
            <a:picLocks noChangeAspect="1"/>
          </p:cNvPicPr>
          <p:nvPr/>
        </p:nvPicPr>
        <p:blipFill>
          <a:blip r:embed="rId4">
            <a:extLst/>
          </a:blip>
          <a:stretch>
            <a:fillRect/>
          </a:stretch>
        </p:blipFill>
        <p:spPr>
          <a:xfrm>
            <a:off x="837264" y="2667000"/>
            <a:ext cx="952501" cy="961572"/>
          </a:xfrm>
          <a:prstGeom prst="rect">
            <a:avLst/>
          </a:prstGeom>
          <a:ln w="12700">
            <a:miter lim="400000"/>
          </a:ln>
        </p:spPr>
      </p:pic>
      <p:sp>
        <p:nvSpPr>
          <p:cNvPr id="384" name="Shape 384"/>
          <p:cNvSpPr/>
          <p:nvPr/>
        </p:nvSpPr>
        <p:spPr>
          <a:xfrm>
            <a:off x="593011" y="1727200"/>
            <a:ext cx="1430274" cy="850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40" marR="40640" algn="ctr" defTabSz="914400">
              <a:defRPr b="1" sz="2600">
                <a:uFill>
                  <a:solidFill>
                    <a:srgbClr val="000000"/>
                  </a:solidFill>
                </a:uFill>
                <a:latin typeface="+mj-lt"/>
                <a:ea typeface="+mj-ea"/>
                <a:cs typeface="+mj-cs"/>
                <a:sym typeface="Times New Roman"/>
              </a:defRPr>
            </a:pPr>
            <a:r>
              <a:t>stimulus</a:t>
            </a:r>
          </a:p>
          <a:p>
            <a:pPr marL="40640" marR="40640" algn="ctr" defTabSz="914400">
              <a:defRPr b="1" sz="2600">
                <a:uFill>
                  <a:solidFill>
                    <a:srgbClr val="000000"/>
                  </a:solidFill>
                </a:uFill>
                <a:latin typeface="+mj-lt"/>
                <a:ea typeface="+mj-ea"/>
                <a:cs typeface="+mj-cs"/>
                <a:sym typeface="Times New Roman"/>
              </a:defRPr>
            </a:pPr>
            <a:r>
              <a:t>s</a:t>
            </a:r>
          </a:p>
        </p:txBody>
      </p:sp>
      <p:pic>
        <p:nvPicPr>
          <p:cNvPr id="385" name="pyramidal neurons.jpg"/>
          <p:cNvPicPr>
            <a:picLocks noChangeAspect="0"/>
          </p:cNvPicPr>
          <p:nvPr/>
        </p:nvPicPr>
        <p:blipFill>
          <a:blip r:embed="rId5">
            <a:extLst/>
          </a:blip>
          <a:stretch>
            <a:fillRect/>
          </a:stretch>
        </p:blipFill>
        <p:spPr>
          <a:xfrm>
            <a:off x="7137400" y="1917501"/>
            <a:ext cx="1828800" cy="1812926"/>
          </a:xfrm>
          <a:prstGeom prst="rect">
            <a:avLst/>
          </a:prstGeom>
          <a:ln w="12700">
            <a:miter lim="400000"/>
          </a:ln>
        </p:spPr>
      </p:pic>
      <p:pic>
        <p:nvPicPr>
          <p:cNvPr id="386" name="image.png"/>
          <p:cNvPicPr>
            <a:picLocks noChangeAspect="0"/>
          </p:cNvPicPr>
          <p:nvPr/>
        </p:nvPicPr>
        <p:blipFill>
          <a:blip r:embed="rId6">
            <a:extLst/>
          </a:blip>
          <a:srcRect l="11383" t="0" r="0" b="0"/>
          <a:stretch>
            <a:fillRect/>
          </a:stretch>
        </p:blipFill>
        <p:spPr>
          <a:xfrm>
            <a:off x="7608772" y="4252345"/>
            <a:ext cx="1395528" cy="407311"/>
          </a:xfrm>
          <a:prstGeom prst="rect">
            <a:avLst/>
          </a:prstGeom>
          <a:ln w="12700">
            <a:miter lim="400000"/>
          </a:ln>
        </p:spPr>
      </p:pic>
      <p:pic>
        <p:nvPicPr>
          <p:cNvPr id="387" name="image.png"/>
          <p:cNvPicPr>
            <a:picLocks noChangeAspect="0"/>
          </p:cNvPicPr>
          <p:nvPr/>
        </p:nvPicPr>
        <p:blipFill>
          <a:blip r:embed="rId7">
            <a:extLst/>
          </a:blip>
          <a:srcRect l="0" t="457" r="14585" b="8420"/>
          <a:stretch>
            <a:fillRect/>
          </a:stretch>
        </p:blipFill>
        <p:spPr>
          <a:xfrm>
            <a:off x="7642276" y="3873034"/>
            <a:ext cx="1326631" cy="431801"/>
          </a:xfrm>
          <a:prstGeom prst="rect">
            <a:avLst/>
          </a:prstGeom>
          <a:ln w="12700">
            <a:miter lim="400000"/>
          </a:ln>
        </p:spPr>
      </p:pic>
      <p:pic>
        <p:nvPicPr>
          <p:cNvPr id="388" name="image.png"/>
          <p:cNvPicPr>
            <a:picLocks noChangeAspect="0"/>
          </p:cNvPicPr>
          <p:nvPr/>
        </p:nvPicPr>
        <p:blipFill>
          <a:blip r:embed="rId6">
            <a:extLst/>
          </a:blip>
          <a:srcRect l="11336" t="0" r="0" b="0"/>
          <a:stretch>
            <a:fillRect/>
          </a:stretch>
        </p:blipFill>
        <p:spPr>
          <a:xfrm>
            <a:off x="7607300" y="5056016"/>
            <a:ext cx="1396281" cy="407312"/>
          </a:xfrm>
          <a:prstGeom prst="rect">
            <a:avLst/>
          </a:prstGeom>
          <a:ln w="12700">
            <a:miter lim="400000"/>
          </a:ln>
        </p:spPr>
      </p:pic>
      <p:pic>
        <p:nvPicPr>
          <p:cNvPr id="389" name="image.png"/>
          <p:cNvPicPr>
            <a:picLocks noChangeAspect="0"/>
          </p:cNvPicPr>
          <p:nvPr/>
        </p:nvPicPr>
        <p:blipFill>
          <a:blip r:embed="rId7">
            <a:extLst/>
          </a:blip>
          <a:srcRect l="0" t="0" r="14879" b="9593"/>
          <a:stretch>
            <a:fillRect/>
          </a:stretch>
        </p:blipFill>
        <p:spPr>
          <a:xfrm>
            <a:off x="7644134" y="4676989"/>
            <a:ext cx="1322066" cy="428411"/>
          </a:xfrm>
          <a:prstGeom prst="rect">
            <a:avLst/>
          </a:prstGeom>
          <a:ln w="12700">
            <a:miter lim="400000"/>
          </a:ln>
        </p:spPr>
      </p:pic>
      <p:sp>
        <p:nvSpPr>
          <p:cNvPr id="390" name="Shape 390"/>
          <p:cNvSpPr/>
          <p:nvPr/>
        </p:nvSpPr>
        <p:spPr>
          <a:xfrm>
            <a:off x="8051800" y="5492334"/>
            <a:ext cx="364491"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40" marR="40640" defTabSz="914400">
              <a:defRPr sz="2200">
                <a:uFill>
                  <a:solidFill>
                    <a:srgbClr val="000000"/>
                  </a:solidFill>
                </a:uFill>
                <a:latin typeface="+mj-lt"/>
                <a:ea typeface="+mj-ea"/>
                <a:cs typeface="+mj-cs"/>
                <a:sym typeface="Times New Roman"/>
              </a:defRPr>
            </a:lvl1pPr>
          </a:lstStyle>
          <a:p>
            <a:pPr/>
            <a:r>
              <a:t>...</a:t>
            </a:r>
          </a:p>
        </p:txBody>
      </p:sp>
      <p:pic>
        <p:nvPicPr>
          <p:cNvPr id="391" name="Movie_S2_Shlens_JNeurosci_2009.mov"/>
          <p:cNvPicPr>
            <a:picLocks noChangeAspect="0"/>
          </p:cNvPicPr>
          <p:nvPr>
            <a:videoFile r:link="rId8"/>
            <p:extLst>
              <p:ext uri="{DAA4B4D4-6D71-4841-9C94-3DE7FCFB9230}">
                <p14:media xmlns:p14="http://schemas.microsoft.com/office/powerpoint/2010/main" r:embed="rId9"/>
              </p:ext>
            </p:extLst>
          </p:nvPr>
        </p:nvPicPr>
        <p:blipFill>
          <a:blip r:embed="rId10">
            <a:extLst/>
          </a:blip>
          <a:stretch>
            <a:fillRect/>
          </a:stretch>
        </p:blipFill>
        <p:spPr>
          <a:xfrm>
            <a:off x="2873967" y="4368800"/>
            <a:ext cx="3251201" cy="2418512"/>
          </a:xfrm>
          <a:prstGeom prst="rect">
            <a:avLst/>
          </a:prstGeom>
          <a:ln w="12700">
            <a:miter lim="400000"/>
          </a:ln>
        </p:spPr>
      </p:pic>
      <p:sp>
        <p:nvSpPr>
          <p:cNvPr id="392" name="Shape 392"/>
          <p:cNvSpPr/>
          <p:nvPr/>
        </p:nvSpPr>
        <p:spPr>
          <a:xfrm>
            <a:off x="6025598" y="6337300"/>
            <a:ext cx="2514601"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40" marR="40640" algn="ctr" defTabSz="914400">
              <a:defRPr b="1" sz="2800">
                <a:uFill>
                  <a:solidFill>
                    <a:srgbClr val="000000"/>
                  </a:solidFill>
                </a:uFill>
                <a:latin typeface="+mj-lt"/>
                <a:ea typeface="+mj-ea"/>
                <a:cs typeface="+mj-cs"/>
                <a:sym typeface="Times New Roman"/>
              </a:defRPr>
            </a:lvl1pPr>
          </a:lstStyle>
          <a:p>
            <a:pPr/>
            <a:r>
              <a:t>Shlens et al ’09</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6666" fill="hold"/>
                                        <p:tgtEl>
                                          <p:spTgt spid="39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9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nvSpPr>
        <p:spPr>
          <a:xfrm>
            <a:off x="0" y="609600"/>
            <a:ext cx="9144000" cy="1588"/>
          </a:xfrm>
          <a:prstGeom prst="line">
            <a:avLst/>
          </a:prstGeom>
          <a:ln>
            <a:solidFill>
              <a:srgbClr val="000000"/>
            </a:solidFill>
          </a:ln>
        </p:spPr>
        <p:txBody>
          <a:bodyPr lIns="0" tIns="0" rIns="0" bIns="0"/>
          <a:lstStyle/>
          <a:p>
            <a:pPr/>
          </a:p>
        </p:txBody>
      </p:sp>
      <p:pic>
        <p:nvPicPr>
          <p:cNvPr id="395" name="visual_thalamus.jpg"/>
          <p:cNvPicPr>
            <a:picLocks noChangeAspect="0"/>
          </p:cNvPicPr>
          <p:nvPr/>
        </p:nvPicPr>
        <p:blipFill>
          <a:blip r:embed="rId2">
            <a:extLst/>
          </a:blip>
          <a:stretch>
            <a:fillRect/>
          </a:stretch>
        </p:blipFill>
        <p:spPr>
          <a:xfrm>
            <a:off x="2235200" y="1429345"/>
            <a:ext cx="3505200" cy="3136901"/>
          </a:xfrm>
          <a:prstGeom prst="rect">
            <a:avLst/>
          </a:prstGeom>
          <a:ln w="12700">
            <a:miter lim="400000"/>
          </a:ln>
        </p:spPr>
      </p:pic>
      <p:sp>
        <p:nvSpPr>
          <p:cNvPr id="396" name="Shape 396"/>
          <p:cNvSpPr/>
          <p:nvPr/>
        </p:nvSpPr>
        <p:spPr>
          <a:xfrm>
            <a:off x="76200" y="-38100"/>
            <a:ext cx="8991600" cy="609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defRPr b="1" sz="2400">
                <a:uFill>
                  <a:solidFill>
                    <a:srgbClr val="000000"/>
                  </a:solidFill>
                </a:uFill>
                <a:latin typeface="+mn-lt"/>
                <a:ea typeface="+mn-ea"/>
                <a:cs typeface="+mn-cs"/>
                <a:sym typeface="Arial"/>
              </a:defRPr>
            </a:lvl1pPr>
          </a:lstStyle>
          <a:p>
            <a:pPr/>
            <a:r>
              <a:t>Neural coding</a:t>
            </a:r>
          </a:p>
        </p:txBody>
      </p:sp>
      <p:sp>
        <p:nvSpPr>
          <p:cNvPr id="397" name="Shape 397"/>
          <p:cNvSpPr/>
          <p:nvPr/>
        </p:nvSpPr>
        <p:spPr>
          <a:xfrm>
            <a:off x="1376536" y="2781300"/>
            <a:ext cx="613319"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lgn="ctr" defTabSz="914400">
              <a:defRPr b="1" sz="2600">
                <a:uFill>
                  <a:solidFill>
                    <a:srgbClr val="000000"/>
                  </a:solidFill>
                </a:uFill>
                <a:latin typeface="+mj-lt"/>
                <a:ea typeface="+mj-ea"/>
                <a:cs typeface="+mj-cs"/>
                <a:sym typeface="Times New Roman"/>
              </a:defRPr>
            </a:lvl1pPr>
          </a:lstStyle>
          <a:p>
            <a:pPr/>
            <a:r>
              <a:t>s(t)</a:t>
            </a:r>
          </a:p>
        </p:txBody>
      </p:sp>
      <p:sp>
        <p:nvSpPr>
          <p:cNvPr id="398" name="Shape 398"/>
          <p:cNvSpPr/>
          <p:nvPr/>
        </p:nvSpPr>
        <p:spPr>
          <a:xfrm flipH="1">
            <a:off x="1558017" y="1865585"/>
            <a:ext cx="561284" cy="1"/>
          </a:xfrm>
          <a:prstGeom prst="line">
            <a:avLst/>
          </a:prstGeom>
          <a:ln w="76200">
            <a:solidFill>
              <a:srgbClr val="000000"/>
            </a:solidFill>
            <a:headEnd type="stealth"/>
          </a:ln>
        </p:spPr>
        <p:txBody>
          <a:bodyPr lIns="0" tIns="0" rIns="0" bIns="0"/>
          <a:lstStyle/>
          <a:p>
            <a:pPr/>
          </a:p>
        </p:txBody>
      </p:sp>
      <p:sp>
        <p:nvSpPr>
          <p:cNvPr id="399" name="Shape 399"/>
          <p:cNvSpPr/>
          <p:nvPr/>
        </p:nvSpPr>
        <p:spPr>
          <a:xfrm>
            <a:off x="1219200" y="1212434"/>
            <a:ext cx="1179089"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40" marR="40640" defTabSz="914400">
              <a:defRPr sz="2200">
                <a:uFill>
                  <a:solidFill>
                    <a:srgbClr val="000000"/>
                  </a:solidFill>
                </a:uFill>
                <a:latin typeface="+mj-lt"/>
                <a:ea typeface="+mj-ea"/>
                <a:cs typeface="+mj-cs"/>
                <a:sym typeface="Times New Roman"/>
              </a:defRPr>
            </a:lvl1pPr>
          </a:lstStyle>
          <a:p>
            <a:pPr/>
            <a:r>
              <a:t>encoding</a:t>
            </a:r>
          </a:p>
        </p:txBody>
      </p:sp>
      <p:sp>
        <p:nvSpPr>
          <p:cNvPr id="400" name="Shape 400"/>
          <p:cNvSpPr/>
          <p:nvPr/>
        </p:nvSpPr>
        <p:spPr>
          <a:xfrm>
            <a:off x="5638800" y="1428334"/>
            <a:ext cx="1179089"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40" marR="40640" defTabSz="914400">
              <a:defRPr sz="2200">
                <a:uFill>
                  <a:solidFill>
                    <a:srgbClr val="000000"/>
                  </a:solidFill>
                </a:uFill>
                <a:latin typeface="+mj-lt"/>
                <a:ea typeface="+mj-ea"/>
                <a:cs typeface="+mj-cs"/>
                <a:sym typeface="Times New Roman"/>
              </a:defRPr>
            </a:lvl1pPr>
          </a:lstStyle>
          <a:p>
            <a:pPr/>
            <a:r>
              <a:t>decoding</a:t>
            </a:r>
          </a:p>
        </p:txBody>
      </p:sp>
      <p:pic>
        <p:nvPicPr>
          <p:cNvPr id="401" name="broccoli.jpg"/>
          <p:cNvPicPr>
            <a:picLocks noChangeAspect="1"/>
          </p:cNvPicPr>
          <p:nvPr/>
        </p:nvPicPr>
        <p:blipFill>
          <a:blip r:embed="rId3">
            <a:extLst/>
          </a:blip>
          <a:stretch>
            <a:fillRect/>
          </a:stretch>
        </p:blipFill>
        <p:spPr>
          <a:xfrm>
            <a:off x="-25400" y="2425700"/>
            <a:ext cx="1333500" cy="1111251"/>
          </a:xfrm>
          <a:prstGeom prst="rect">
            <a:avLst/>
          </a:prstGeom>
          <a:ln w="12700">
            <a:miter lim="400000"/>
          </a:ln>
        </p:spPr>
      </p:pic>
      <p:sp>
        <p:nvSpPr>
          <p:cNvPr id="402" name="Shape 402"/>
          <p:cNvSpPr/>
          <p:nvPr/>
        </p:nvSpPr>
        <p:spPr>
          <a:xfrm flipH="1">
            <a:off x="4953000" y="1701800"/>
            <a:ext cx="561283" cy="0"/>
          </a:xfrm>
          <a:prstGeom prst="line">
            <a:avLst/>
          </a:prstGeom>
          <a:ln w="76200">
            <a:solidFill>
              <a:srgbClr val="000000"/>
            </a:solidFill>
            <a:headEnd type="stealth"/>
          </a:ln>
        </p:spPr>
        <p:txBody>
          <a:bodyPr lIns="0" tIns="0" rIns="0" bIns="0"/>
          <a:lstStyle/>
          <a:p>
            <a:pPr/>
          </a:p>
        </p:txBody>
      </p:sp>
      <p:pic>
        <p:nvPicPr>
          <p:cNvPr id="403" name="Screen shot 2010-10-29 at 11.38.55 AM.png"/>
          <p:cNvPicPr>
            <a:picLocks noChangeAspect="1"/>
          </p:cNvPicPr>
          <p:nvPr/>
        </p:nvPicPr>
        <p:blipFill>
          <a:blip r:embed="rId4">
            <a:extLst/>
          </a:blip>
          <a:stretch>
            <a:fillRect/>
          </a:stretch>
        </p:blipFill>
        <p:spPr>
          <a:xfrm>
            <a:off x="1669" y="2341624"/>
            <a:ext cx="1313919" cy="1326432"/>
          </a:xfrm>
          <a:prstGeom prst="rect">
            <a:avLst/>
          </a:prstGeom>
          <a:ln w="12700">
            <a:miter lim="400000"/>
          </a:ln>
        </p:spPr>
      </p:pic>
      <p:grpSp>
        <p:nvGrpSpPr>
          <p:cNvPr id="407" name="Group 407"/>
          <p:cNvGrpSpPr/>
          <p:nvPr/>
        </p:nvGrpSpPr>
        <p:grpSpPr>
          <a:xfrm>
            <a:off x="4420804" y="1523444"/>
            <a:ext cx="3816223" cy="1961624"/>
            <a:chOff x="-596513" y="-217707"/>
            <a:chExt cx="3816221" cy="1961622"/>
          </a:xfrm>
        </p:grpSpPr>
        <p:sp>
          <p:nvSpPr>
            <p:cNvPr id="404" name="Shape 404"/>
            <p:cNvSpPr/>
            <p:nvPr/>
          </p:nvSpPr>
          <p:spPr>
            <a:xfrm rot="1203025">
              <a:off x="-453206" y="140803"/>
              <a:ext cx="2311401" cy="1244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08" y="0"/>
                  </a:moveTo>
                  <a:cubicBezTo>
                    <a:pt x="6997" y="0"/>
                    <a:pt x="5934" y="1974"/>
                    <a:pt x="5934" y="4408"/>
                  </a:cubicBezTo>
                  <a:lnTo>
                    <a:pt x="5934" y="8816"/>
                  </a:lnTo>
                  <a:lnTo>
                    <a:pt x="0" y="11020"/>
                  </a:lnTo>
                  <a:lnTo>
                    <a:pt x="5934" y="13224"/>
                  </a:lnTo>
                  <a:lnTo>
                    <a:pt x="5934" y="17192"/>
                  </a:lnTo>
                  <a:cubicBezTo>
                    <a:pt x="5934" y="19626"/>
                    <a:pt x="6997" y="21600"/>
                    <a:pt x="8308" y="21600"/>
                  </a:cubicBezTo>
                  <a:lnTo>
                    <a:pt x="19226" y="21600"/>
                  </a:lnTo>
                  <a:cubicBezTo>
                    <a:pt x="20537" y="21600"/>
                    <a:pt x="21600" y="19626"/>
                    <a:pt x="21600" y="17192"/>
                  </a:cubicBezTo>
                  <a:lnTo>
                    <a:pt x="21600" y="4408"/>
                  </a:lnTo>
                  <a:cubicBezTo>
                    <a:pt x="21600" y="1974"/>
                    <a:pt x="20537" y="0"/>
                    <a:pt x="19226" y="0"/>
                  </a:cubicBezTo>
                  <a:lnTo>
                    <a:pt x="8308" y="0"/>
                  </a:lnTo>
                  <a:close/>
                </a:path>
              </a:pathLst>
            </a:custGeom>
            <a:solidFill>
              <a:srgbClr val="FFFFFF"/>
            </a:solidFill>
            <a:ln w="28575" cap="flat">
              <a:solidFill>
                <a:srgbClr val="000000"/>
              </a:solidFill>
              <a:prstDash val="solid"/>
              <a:round/>
            </a:ln>
            <a:effectLst/>
          </p:spPr>
          <p:txBody>
            <a:bodyPr wrap="square" lIns="50800" tIns="50800" rIns="50800" bIns="50800" numCol="1" anchor="ctr">
              <a:noAutofit/>
            </a:bodyPr>
            <a:lstStyle/>
            <a:p>
              <a:pPr marL="40640" marR="40640" defTabSz="914400">
                <a:defRPr sz="2200">
                  <a:uFill>
                    <a:solidFill>
                      <a:srgbClr val="000000"/>
                    </a:solidFill>
                  </a:uFill>
                  <a:latin typeface="+mj-lt"/>
                  <a:ea typeface="+mj-ea"/>
                  <a:cs typeface="+mj-cs"/>
                  <a:sym typeface="Times New Roman"/>
                </a:defRPr>
              </a:pPr>
            </a:p>
          </p:txBody>
        </p:sp>
        <p:pic>
          <p:nvPicPr>
            <p:cNvPr id="405" name="broccoli.jpg"/>
            <p:cNvPicPr>
              <a:picLocks noChangeAspect="1"/>
            </p:cNvPicPr>
            <p:nvPr/>
          </p:nvPicPr>
          <p:blipFill>
            <a:blip r:embed="rId3">
              <a:extLst/>
            </a:blip>
            <a:stretch>
              <a:fillRect/>
            </a:stretch>
          </p:blipFill>
          <p:spPr>
            <a:xfrm>
              <a:off x="521924" y="425171"/>
              <a:ext cx="1056962" cy="880802"/>
            </a:xfrm>
            <a:prstGeom prst="rect">
              <a:avLst/>
            </a:prstGeom>
            <a:ln w="12700" cap="flat">
              <a:noFill/>
              <a:miter lim="400000"/>
            </a:ln>
            <a:effectLst/>
          </p:spPr>
        </p:pic>
        <p:sp>
          <p:nvSpPr>
            <p:cNvPr id="406" name="Shape 406"/>
            <p:cNvSpPr/>
            <p:nvPr/>
          </p:nvSpPr>
          <p:spPr>
            <a:xfrm>
              <a:off x="2196281" y="296782"/>
              <a:ext cx="1023428" cy="419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40" marR="40640" defTabSz="914400">
                <a:defRPr sz="2200">
                  <a:uFill>
                    <a:solidFill>
                      <a:srgbClr val="000000"/>
                    </a:solidFill>
                  </a:uFill>
                  <a:latin typeface="+mj-lt"/>
                  <a:ea typeface="+mj-ea"/>
                  <a:cs typeface="+mj-cs"/>
                  <a:sym typeface="Times New Roman"/>
                </a:defRPr>
              </a:lvl1pPr>
            </a:lstStyle>
            <a:p>
              <a:pPr/>
              <a:r>
                <a:t>correct!</a:t>
              </a:r>
            </a:p>
          </p:txBody>
        </p:sp>
      </p:grpSp>
      <p:pic>
        <p:nvPicPr>
          <p:cNvPr id="408" name="Screen shot 2011-05-19 at 3.23.01 PM.png"/>
          <p:cNvPicPr>
            <a:picLocks noChangeAspect="1"/>
          </p:cNvPicPr>
          <p:nvPr/>
        </p:nvPicPr>
        <p:blipFill>
          <a:blip r:embed="rId5">
            <a:extLst/>
          </a:blip>
          <a:srcRect l="233" t="0" r="12180" b="0"/>
          <a:stretch>
            <a:fillRect/>
          </a:stretch>
        </p:blipFill>
        <p:spPr>
          <a:xfrm>
            <a:off x="2136143" y="3872730"/>
            <a:ext cx="3725501" cy="3127108"/>
          </a:xfrm>
          <a:prstGeom prst="rect">
            <a:avLst/>
          </a:prstGeom>
          <a:ln w="12700">
            <a:miter lim="400000"/>
          </a:ln>
        </p:spPr>
      </p:pic>
      <p:sp>
        <p:nvSpPr>
          <p:cNvPr id="409" name="Shape 409"/>
          <p:cNvSpPr/>
          <p:nvPr/>
        </p:nvSpPr>
        <p:spPr>
          <a:xfrm>
            <a:off x="7670800" y="3047584"/>
            <a:ext cx="1473200" cy="7501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40" marR="40640" defTabSz="914400">
              <a:defRPr b="1" sz="2200">
                <a:uFill>
                  <a:solidFill>
                    <a:srgbClr val="000000"/>
                  </a:solidFill>
                </a:uFill>
                <a:latin typeface="+mj-lt"/>
                <a:ea typeface="+mj-ea"/>
                <a:cs typeface="+mj-cs"/>
                <a:sym typeface="Times New Roman"/>
              </a:defRPr>
            </a:pPr>
            <a:r>
              <a:t>Guillaume</a:t>
            </a:r>
          </a:p>
          <a:p>
            <a:pPr marL="40640" marR="40640" defTabSz="914400">
              <a:defRPr b="1" sz="2200">
                <a:uFill>
                  <a:solidFill>
                    <a:srgbClr val="000000"/>
                  </a:solidFill>
                </a:uFill>
                <a:latin typeface="+mj-lt"/>
                <a:ea typeface="+mj-ea"/>
                <a:cs typeface="+mj-cs"/>
                <a:sym typeface="Times New Roman"/>
              </a:defRPr>
            </a:pPr>
            <a:r>
              <a:t>Lajoie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0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7" grpId="2"/>
      <p:bldP build="whole" bldLvl="1" animBg="1" rev="0" advAuto="0" spid="403"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nvSpPr>
        <p:spPr>
          <a:xfrm>
            <a:off x="0" y="609600"/>
            <a:ext cx="9144000" cy="1588"/>
          </a:xfrm>
          <a:prstGeom prst="line">
            <a:avLst/>
          </a:prstGeom>
          <a:ln>
            <a:solidFill>
              <a:srgbClr val="000000"/>
            </a:solidFill>
          </a:ln>
        </p:spPr>
        <p:txBody>
          <a:bodyPr lIns="0" tIns="0" rIns="0" bIns="0"/>
          <a:lstStyle/>
          <a:p>
            <a:pPr/>
          </a:p>
        </p:txBody>
      </p:sp>
      <p:pic>
        <p:nvPicPr>
          <p:cNvPr id="412" name="visual_thalamus.jpg"/>
          <p:cNvPicPr>
            <a:picLocks noChangeAspect="0"/>
          </p:cNvPicPr>
          <p:nvPr/>
        </p:nvPicPr>
        <p:blipFill>
          <a:blip r:embed="rId2">
            <a:extLst/>
          </a:blip>
          <a:stretch>
            <a:fillRect/>
          </a:stretch>
        </p:blipFill>
        <p:spPr>
          <a:xfrm>
            <a:off x="2235200" y="1429345"/>
            <a:ext cx="3505200" cy="3136901"/>
          </a:xfrm>
          <a:prstGeom prst="rect">
            <a:avLst/>
          </a:prstGeom>
          <a:ln w="12700">
            <a:miter lim="400000"/>
          </a:ln>
        </p:spPr>
      </p:pic>
      <p:sp>
        <p:nvSpPr>
          <p:cNvPr id="413" name="Shape 413"/>
          <p:cNvSpPr/>
          <p:nvPr/>
        </p:nvSpPr>
        <p:spPr>
          <a:xfrm>
            <a:off x="0" y="-12700"/>
            <a:ext cx="8991600" cy="609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defRPr b="1" sz="2400">
                <a:uFill>
                  <a:solidFill>
                    <a:srgbClr val="000000"/>
                  </a:solidFill>
                </a:uFill>
                <a:latin typeface="+mn-lt"/>
                <a:ea typeface="+mn-ea"/>
                <a:cs typeface="+mn-cs"/>
                <a:sym typeface="Arial"/>
              </a:defRPr>
            </a:lvl1pPr>
          </a:lstStyle>
          <a:p>
            <a:pPr/>
            <a:r>
              <a:t>Neural coding</a:t>
            </a:r>
          </a:p>
        </p:txBody>
      </p:sp>
      <p:sp>
        <p:nvSpPr>
          <p:cNvPr id="414" name="Shape 414"/>
          <p:cNvSpPr/>
          <p:nvPr/>
        </p:nvSpPr>
        <p:spPr>
          <a:xfrm>
            <a:off x="1376536" y="2781300"/>
            <a:ext cx="613319"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lgn="ctr" defTabSz="914400">
              <a:defRPr b="1" sz="2600">
                <a:uFill>
                  <a:solidFill>
                    <a:srgbClr val="000000"/>
                  </a:solidFill>
                </a:uFill>
                <a:latin typeface="+mj-lt"/>
                <a:ea typeface="+mj-ea"/>
                <a:cs typeface="+mj-cs"/>
                <a:sym typeface="Times New Roman"/>
              </a:defRPr>
            </a:lvl1pPr>
          </a:lstStyle>
          <a:p>
            <a:pPr/>
            <a:r>
              <a:t>s(t)</a:t>
            </a:r>
          </a:p>
        </p:txBody>
      </p:sp>
      <p:pic>
        <p:nvPicPr>
          <p:cNvPr id="415" name="Movie_S2_Shlens_JNeurosci_2009.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342967" y="3999729"/>
            <a:ext cx="3315222" cy="2466136"/>
          </a:xfrm>
          <a:prstGeom prst="rect">
            <a:avLst/>
          </a:prstGeom>
          <a:ln w="12700">
            <a:miter lim="400000"/>
          </a:ln>
        </p:spPr>
      </p:pic>
      <p:sp>
        <p:nvSpPr>
          <p:cNvPr id="416" name="Shape 416"/>
          <p:cNvSpPr/>
          <p:nvPr/>
        </p:nvSpPr>
        <p:spPr>
          <a:xfrm flipH="1">
            <a:off x="1558017" y="1865585"/>
            <a:ext cx="561284" cy="1"/>
          </a:xfrm>
          <a:prstGeom prst="line">
            <a:avLst/>
          </a:prstGeom>
          <a:ln w="76200">
            <a:solidFill>
              <a:srgbClr val="000000"/>
            </a:solidFill>
            <a:headEnd type="stealth"/>
          </a:ln>
        </p:spPr>
        <p:txBody>
          <a:bodyPr lIns="0" tIns="0" rIns="0" bIns="0"/>
          <a:lstStyle/>
          <a:p>
            <a:pPr/>
          </a:p>
        </p:txBody>
      </p:sp>
      <p:sp>
        <p:nvSpPr>
          <p:cNvPr id="417" name="Shape 417"/>
          <p:cNvSpPr/>
          <p:nvPr/>
        </p:nvSpPr>
        <p:spPr>
          <a:xfrm>
            <a:off x="1219200" y="1212434"/>
            <a:ext cx="1179089"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40" marR="40640" defTabSz="914400">
              <a:defRPr sz="2200">
                <a:uFill>
                  <a:solidFill>
                    <a:srgbClr val="000000"/>
                  </a:solidFill>
                </a:uFill>
                <a:latin typeface="+mj-lt"/>
                <a:ea typeface="+mj-ea"/>
                <a:cs typeface="+mj-cs"/>
                <a:sym typeface="Times New Roman"/>
              </a:defRPr>
            </a:lvl1pPr>
          </a:lstStyle>
          <a:p>
            <a:pPr/>
            <a:r>
              <a:t>encoding</a:t>
            </a:r>
          </a:p>
        </p:txBody>
      </p:sp>
      <p:sp>
        <p:nvSpPr>
          <p:cNvPr id="418" name="Shape 418"/>
          <p:cNvSpPr/>
          <p:nvPr/>
        </p:nvSpPr>
        <p:spPr>
          <a:xfrm>
            <a:off x="5638800" y="1428334"/>
            <a:ext cx="1179089"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40" marR="40640" defTabSz="914400">
              <a:defRPr sz="2200">
                <a:uFill>
                  <a:solidFill>
                    <a:srgbClr val="000000"/>
                  </a:solidFill>
                </a:uFill>
                <a:latin typeface="+mj-lt"/>
                <a:ea typeface="+mj-ea"/>
                <a:cs typeface="+mj-cs"/>
                <a:sym typeface="Times New Roman"/>
              </a:defRPr>
            </a:lvl1pPr>
          </a:lstStyle>
          <a:p>
            <a:pPr/>
            <a:r>
              <a:t>decoding</a:t>
            </a:r>
          </a:p>
        </p:txBody>
      </p:sp>
      <p:pic>
        <p:nvPicPr>
          <p:cNvPr id="419" name="broccoli.jpg"/>
          <p:cNvPicPr>
            <a:picLocks noChangeAspect="1"/>
          </p:cNvPicPr>
          <p:nvPr/>
        </p:nvPicPr>
        <p:blipFill>
          <a:blip r:embed="rId6">
            <a:extLst/>
          </a:blip>
          <a:stretch>
            <a:fillRect/>
          </a:stretch>
        </p:blipFill>
        <p:spPr>
          <a:xfrm>
            <a:off x="-25400" y="2425700"/>
            <a:ext cx="1333500" cy="1111251"/>
          </a:xfrm>
          <a:prstGeom prst="rect">
            <a:avLst/>
          </a:prstGeom>
          <a:ln w="12700">
            <a:miter lim="400000"/>
          </a:ln>
        </p:spPr>
      </p:pic>
      <p:sp>
        <p:nvSpPr>
          <p:cNvPr id="420" name="Shape 420"/>
          <p:cNvSpPr/>
          <p:nvPr/>
        </p:nvSpPr>
        <p:spPr>
          <a:xfrm>
            <a:off x="7213600" y="2037934"/>
            <a:ext cx="790821"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40" marR="40640" defTabSz="914400">
              <a:defRPr sz="2200">
                <a:uFill>
                  <a:solidFill>
                    <a:srgbClr val="000000"/>
                  </a:solidFill>
                </a:uFill>
                <a:latin typeface="+mj-lt"/>
                <a:ea typeface="+mj-ea"/>
                <a:cs typeface="+mj-cs"/>
                <a:sym typeface="Times New Roman"/>
              </a:defRPr>
            </a:lvl1pPr>
          </a:lstStyle>
          <a:p>
            <a:pPr/>
            <a:r>
              <a:t>error!</a:t>
            </a:r>
          </a:p>
        </p:txBody>
      </p:sp>
      <p:pic>
        <p:nvPicPr>
          <p:cNvPr id="421" name="broccoli.jpg"/>
          <p:cNvPicPr>
            <a:picLocks noChangeAspect="1"/>
          </p:cNvPicPr>
          <p:nvPr/>
        </p:nvPicPr>
        <p:blipFill>
          <a:blip r:embed="rId6">
            <a:extLst/>
          </a:blip>
          <a:stretch>
            <a:fillRect/>
          </a:stretch>
        </p:blipFill>
        <p:spPr>
          <a:xfrm>
            <a:off x="-25400" y="2425700"/>
            <a:ext cx="1333500" cy="1111251"/>
          </a:xfrm>
          <a:prstGeom prst="rect">
            <a:avLst/>
          </a:prstGeom>
          <a:ln w="12700">
            <a:miter lim="400000"/>
          </a:ln>
        </p:spPr>
      </p:pic>
      <p:sp>
        <p:nvSpPr>
          <p:cNvPr id="422" name="Shape 422"/>
          <p:cNvSpPr/>
          <p:nvPr/>
        </p:nvSpPr>
        <p:spPr>
          <a:xfrm rot="1203025">
            <a:off x="4564112" y="1881956"/>
            <a:ext cx="2311401" cy="1244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08" y="0"/>
                </a:moveTo>
                <a:cubicBezTo>
                  <a:pt x="6997" y="0"/>
                  <a:pt x="5934" y="1974"/>
                  <a:pt x="5934" y="4408"/>
                </a:cubicBezTo>
                <a:lnTo>
                  <a:pt x="5934" y="8816"/>
                </a:lnTo>
                <a:lnTo>
                  <a:pt x="0" y="11020"/>
                </a:lnTo>
                <a:lnTo>
                  <a:pt x="5934" y="13224"/>
                </a:lnTo>
                <a:lnTo>
                  <a:pt x="5934" y="17192"/>
                </a:lnTo>
                <a:cubicBezTo>
                  <a:pt x="5934" y="19626"/>
                  <a:pt x="6997" y="21600"/>
                  <a:pt x="8308" y="21600"/>
                </a:cubicBezTo>
                <a:lnTo>
                  <a:pt x="19226" y="21600"/>
                </a:lnTo>
                <a:cubicBezTo>
                  <a:pt x="20537" y="21600"/>
                  <a:pt x="21600" y="19626"/>
                  <a:pt x="21600" y="17192"/>
                </a:cubicBezTo>
                <a:lnTo>
                  <a:pt x="21600" y="4408"/>
                </a:lnTo>
                <a:cubicBezTo>
                  <a:pt x="21600" y="1974"/>
                  <a:pt x="20537" y="0"/>
                  <a:pt x="19226" y="0"/>
                </a:cubicBezTo>
                <a:lnTo>
                  <a:pt x="8308" y="0"/>
                </a:lnTo>
                <a:close/>
              </a:path>
            </a:pathLst>
          </a:custGeom>
          <a:solidFill>
            <a:srgbClr val="FFFFFF"/>
          </a:solidFill>
          <a:ln w="28575">
            <a:solidFill>
              <a:srgbClr val="000000"/>
            </a:solidFill>
          </a:ln>
        </p:spPr>
        <p:txBody>
          <a:bodyPr lIns="50800" tIns="50800" rIns="50800" bIns="50800" anchor="ctr"/>
          <a:lstStyle/>
          <a:p>
            <a:pPr marL="40640" marR="40640" defTabSz="914400">
              <a:defRPr sz="2200">
                <a:uFill>
                  <a:solidFill>
                    <a:srgbClr val="000000"/>
                  </a:solidFill>
                </a:uFill>
                <a:latin typeface="+mj-lt"/>
                <a:ea typeface="+mj-ea"/>
                <a:cs typeface="+mj-cs"/>
                <a:sym typeface="Times New Roman"/>
              </a:defRPr>
            </a:pPr>
          </a:p>
        </p:txBody>
      </p:sp>
      <p:pic>
        <p:nvPicPr>
          <p:cNvPr id="423" name="cauliflower.jpg"/>
          <p:cNvPicPr>
            <a:picLocks noChangeAspect="1"/>
          </p:cNvPicPr>
          <p:nvPr/>
        </p:nvPicPr>
        <p:blipFill>
          <a:blip r:embed="rId7">
            <a:extLst/>
          </a:blip>
          <a:stretch>
            <a:fillRect/>
          </a:stretch>
        </p:blipFill>
        <p:spPr>
          <a:xfrm>
            <a:off x="5574409" y="2145139"/>
            <a:ext cx="986185" cy="933589"/>
          </a:xfrm>
          <a:prstGeom prst="rect">
            <a:avLst/>
          </a:prstGeom>
          <a:ln w="12700">
            <a:miter lim="400000"/>
          </a:ln>
        </p:spPr>
      </p:pic>
      <p:pic>
        <p:nvPicPr>
          <p:cNvPr id="424" name="Screen shot 2011-05-19 at 3.23.01 PM.png"/>
          <p:cNvPicPr>
            <a:picLocks noChangeAspect="1"/>
          </p:cNvPicPr>
          <p:nvPr/>
        </p:nvPicPr>
        <p:blipFill>
          <a:blip r:embed="rId8">
            <a:extLst/>
          </a:blip>
          <a:srcRect l="233" t="0" r="12180" b="0"/>
          <a:stretch>
            <a:fillRect/>
          </a:stretch>
        </p:blipFill>
        <p:spPr>
          <a:xfrm>
            <a:off x="2136143" y="3872730"/>
            <a:ext cx="3725501" cy="3127108"/>
          </a:xfrm>
          <a:prstGeom prst="rect">
            <a:avLst/>
          </a:prstGeom>
          <a:ln w="12700">
            <a:miter lim="400000"/>
          </a:ln>
        </p:spPr>
      </p:pic>
      <p:pic>
        <p:nvPicPr>
          <p:cNvPr id="425" name="Screen shot 2010-10-29 at 11.38.55 AM.png"/>
          <p:cNvPicPr>
            <a:picLocks noChangeAspect="1"/>
          </p:cNvPicPr>
          <p:nvPr/>
        </p:nvPicPr>
        <p:blipFill>
          <a:blip r:embed="rId9">
            <a:extLst/>
          </a:blip>
          <a:stretch>
            <a:fillRect/>
          </a:stretch>
        </p:blipFill>
        <p:spPr>
          <a:xfrm>
            <a:off x="167537" y="3695700"/>
            <a:ext cx="1130301" cy="1141065"/>
          </a:xfrm>
          <a:prstGeom prst="rect">
            <a:avLst/>
          </a:prstGeom>
          <a:ln w="12700">
            <a:miter lim="400000"/>
          </a:ln>
        </p:spPr>
      </p:pic>
      <p:grpSp>
        <p:nvGrpSpPr>
          <p:cNvPr id="432" name="Group 432"/>
          <p:cNvGrpSpPr/>
          <p:nvPr/>
        </p:nvGrpSpPr>
        <p:grpSpPr>
          <a:xfrm>
            <a:off x="148431" y="3695105"/>
            <a:ext cx="1349376" cy="1277938"/>
            <a:chOff x="0" y="0"/>
            <a:chExt cx="1349375" cy="1277937"/>
          </a:xfrm>
        </p:grpSpPr>
        <p:grpSp>
          <p:nvGrpSpPr>
            <p:cNvPr id="428" name="Group 428"/>
            <p:cNvGrpSpPr/>
            <p:nvPr/>
          </p:nvGrpSpPr>
          <p:grpSpPr>
            <a:xfrm>
              <a:off x="3968" y="57150"/>
              <a:ext cx="1330326" cy="1200151"/>
              <a:chOff x="0" y="0"/>
              <a:chExt cx="1330325" cy="1200150"/>
            </a:xfrm>
          </p:grpSpPr>
          <p:sp>
            <p:nvSpPr>
              <p:cNvPr id="426" name="Shape 426"/>
              <p:cNvSpPr/>
              <p:nvPr/>
            </p:nvSpPr>
            <p:spPr>
              <a:xfrm>
                <a:off x="0" y="0"/>
                <a:ext cx="1330325" cy="1200151"/>
              </a:xfrm>
              <a:prstGeom prst="rect">
                <a:avLst/>
              </a:prstGeom>
              <a:solidFill>
                <a:srgbClr val="929292"/>
              </a:solidFill>
              <a:ln w="9525" cap="flat">
                <a:noFill/>
                <a:miter lim="400000"/>
              </a:ln>
              <a:effectLst/>
            </p:spPr>
            <p:txBody>
              <a:bodyPr wrap="square" lIns="50800" tIns="50800" rIns="50800" bIns="50800" numCol="1" anchor="ctr">
                <a:noAutofit/>
              </a:bodyPr>
              <a:lstStyle/>
              <a:p>
                <a:pPr marL="40640" marR="40640" defTabSz="914400">
                  <a:defRPr sz="2200">
                    <a:uFill>
                      <a:solidFill>
                        <a:srgbClr val="000000"/>
                      </a:solidFill>
                    </a:uFill>
                    <a:latin typeface="+mj-lt"/>
                    <a:ea typeface="+mj-ea"/>
                    <a:cs typeface="+mj-cs"/>
                    <a:sym typeface="Times New Roman"/>
                  </a:defRPr>
                </a:pPr>
              </a:p>
            </p:txBody>
          </p:sp>
          <p:sp>
            <p:nvSpPr>
              <p:cNvPr id="427" name="Shape 427"/>
              <p:cNvSpPr/>
              <p:nvPr/>
            </p:nvSpPr>
            <p:spPr>
              <a:xfrm rot="7320000">
                <a:off x="250933" y="231114"/>
                <a:ext cx="758826" cy="752477"/>
              </a:xfrm>
              <a:prstGeom prst="ellipse">
                <a:avLst/>
              </a:prstGeom>
              <a:blipFill rotWithShape="1">
                <a:blip r:embed="rId10"/>
                <a:srcRect l="0" t="0" r="0" b="0"/>
                <a:tile tx="0" ty="0" sx="100000" sy="100000" flip="none" algn="tl"/>
              </a:blipFill>
              <a:ln w="9525" cap="flat">
                <a:noFill/>
                <a:round/>
              </a:ln>
              <a:effectLst/>
            </p:spPr>
            <p:txBody>
              <a:bodyPr wrap="square" lIns="50800" tIns="50800" rIns="50800" bIns="50800" numCol="1" anchor="ctr">
                <a:noAutofit/>
              </a:bodyPr>
              <a:lstStyle/>
              <a:p>
                <a:pPr marL="40640" marR="40640" defTabSz="914400">
                  <a:defRPr sz="2200">
                    <a:uFill>
                      <a:solidFill>
                        <a:srgbClr val="000000"/>
                      </a:solidFill>
                    </a:uFill>
                    <a:latin typeface="+mj-lt"/>
                    <a:ea typeface="+mj-ea"/>
                    <a:cs typeface="+mj-cs"/>
                    <a:sym typeface="Times New Roman"/>
                  </a:defRPr>
                </a:pPr>
              </a:p>
            </p:txBody>
          </p:sp>
        </p:grpSp>
        <p:grpSp>
          <p:nvGrpSpPr>
            <p:cNvPr id="431" name="Group 431"/>
            <p:cNvGrpSpPr/>
            <p:nvPr/>
          </p:nvGrpSpPr>
          <p:grpSpPr>
            <a:xfrm>
              <a:off x="0" y="0"/>
              <a:ext cx="1349375" cy="1277938"/>
              <a:chOff x="0" y="0"/>
              <a:chExt cx="1349375" cy="1277937"/>
            </a:xfrm>
          </p:grpSpPr>
          <p:sp>
            <p:nvSpPr>
              <p:cNvPr id="429" name="Shape 429"/>
              <p:cNvSpPr/>
              <p:nvPr/>
            </p:nvSpPr>
            <p:spPr>
              <a:xfrm>
                <a:off x="0" y="0"/>
                <a:ext cx="1349375" cy="1277938"/>
              </a:xfrm>
              <a:prstGeom prst="rect">
                <a:avLst/>
              </a:prstGeom>
              <a:solidFill>
                <a:srgbClr val="929292"/>
              </a:solidFill>
              <a:ln w="9525" cap="flat">
                <a:noFill/>
                <a:miter lim="400000"/>
              </a:ln>
              <a:effectLst/>
            </p:spPr>
            <p:txBody>
              <a:bodyPr wrap="square" lIns="50800" tIns="50800" rIns="50800" bIns="50800" numCol="1" anchor="ctr">
                <a:noAutofit/>
              </a:bodyPr>
              <a:lstStyle/>
              <a:p>
                <a:pPr marL="40640" marR="40640" defTabSz="914400">
                  <a:defRPr sz="2200">
                    <a:uFill>
                      <a:solidFill>
                        <a:srgbClr val="000000"/>
                      </a:solidFill>
                    </a:uFill>
                    <a:latin typeface="+mj-lt"/>
                    <a:ea typeface="+mj-ea"/>
                    <a:cs typeface="+mj-cs"/>
                    <a:sym typeface="Times New Roman"/>
                  </a:defRPr>
                </a:pPr>
              </a:p>
            </p:txBody>
          </p:sp>
          <p:sp>
            <p:nvSpPr>
              <p:cNvPr id="430" name="Shape 430"/>
              <p:cNvSpPr/>
              <p:nvPr/>
            </p:nvSpPr>
            <p:spPr>
              <a:xfrm rot="7320000">
                <a:off x="265703" y="277189"/>
                <a:ext cx="814658" cy="762001"/>
              </a:xfrm>
              <a:prstGeom prst="ellipse">
                <a:avLst/>
              </a:prstGeom>
              <a:blipFill rotWithShape="1">
                <a:blip r:embed="rId11"/>
                <a:srcRect l="0" t="0" r="0" b="0"/>
                <a:tile tx="0" ty="0" sx="100000" sy="100000" flip="none" algn="tl"/>
              </a:blipFill>
              <a:ln w="9525" cap="flat">
                <a:noFill/>
                <a:round/>
              </a:ln>
              <a:effectLst/>
            </p:spPr>
            <p:txBody>
              <a:bodyPr wrap="square" lIns="50800" tIns="50800" rIns="50800" bIns="50800" numCol="1" anchor="ctr">
                <a:noAutofit/>
              </a:bodyPr>
              <a:lstStyle/>
              <a:p>
                <a:pPr marL="40640" marR="40640" defTabSz="914400">
                  <a:defRPr sz="2200">
                    <a:uFill>
                      <a:solidFill>
                        <a:srgbClr val="000000"/>
                      </a:solidFill>
                    </a:uFill>
                    <a:latin typeface="+mj-lt"/>
                    <a:ea typeface="+mj-ea"/>
                    <a:cs typeface="+mj-cs"/>
                    <a:sym typeface="Times New Roman"/>
                  </a:defRPr>
                </a:pPr>
              </a:p>
            </p:txBody>
          </p:sp>
        </p:gr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6666" fill="hold"/>
                                        <p:tgtEl>
                                          <p:spTgt spid="415"/>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5" fill="hold" display="0">
                  <p:stCondLst>
                    <p:cond delay="indefinite"/>
                  </p:stCondLst>
                </p:cTn>
                <p:tgtEl>
                  <p:spTgt spid="415"/>
                </p:tgtEl>
              </p:cMediaNode>
            </p:video>
          </p:childTnLst>
        </p:cTn>
      </p:par>
    </p:tnLst>
    <p:bldLst>
      <p:bldP build="whole" bldLvl="1" animBg="1" rev="0" advAuto="0" spid="425" grpId="2"/>
      <p:bldP build="whole" bldLvl="1" animBg="1" rev="0" advAuto="0" spid="432" grpId="3"/>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nvSpPr>
        <p:spPr>
          <a:xfrm>
            <a:off x="0" y="609600"/>
            <a:ext cx="9144000" cy="1588"/>
          </a:xfrm>
          <a:prstGeom prst="line">
            <a:avLst/>
          </a:prstGeom>
          <a:ln>
            <a:solidFill>
              <a:srgbClr val="000000"/>
            </a:solidFill>
          </a:ln>
        </p:spPr>
        <p:txBody>
          <a:bodyPr lIns="0" tIns="0" rIns="0" bIns="0"/>
          <a:lstStyle/>
          <a:p>
            <a:pPr/>
          </a:p>
        </p:txBody>
      </p:sp>
      <p:pic>
        <p:nvPicPr>
          <p:cNvPr id="435" name="visual_thalamus.jpg"/>
          <p:cNvPicPr>
            <a:picLocks noChangeAspect="0"/>
          </p:cNvPicPr>
          <p:nvPr/>
        </p:nvPicPr>
        <p:blipFill>
          <a:blip r:embed="rId2">
            <a:extLst/>
          </a:blip>
          <a:stretch>
            <a:fillRect/>
          </a:stretch>
        </p:blipFill>
        <p:spPr>
          <a:xfrm>
            <a:off x="2235200" y="1429345"/>
            <a:ext cx="3505200" cy="3136901"/>
          </a:xfrm>
          <a:prstGeom prst="rect">
            <a:avLst/>
          </a:prstGeom>
          <a:ln w="12700">
            <a:miter lim="400000"/>
          </a:ln>
        </p:spPr>
      </p:pic>
      <p:sp>
        <p:nvSpPr>
          <p:cNvPr id="436" name="Shape 436"/>
          <p:cNvSpPr/>
          <p:nvPr/>
        </p:nvSpPr>
        <p:spPr>
          <a:xfrm>
            <a:off x="0" y="-12700"/>
            <a:ext cx="8991600" cy="609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defRPr b="1" sz="2400">
                <a:uFill>
                  <a:solidFill>
                    <a:srgbClr val="000000"/>
                  </a:solidFill>
                </a:uFill>
                <a:latin typeface="+mn-lt"/>
                <a:ea typeface="+mn-ea"/>
                <a:cs typeface="+mn-cs"/>
                <a:sym typeface="Arial"/>
              </a:defRPr>
            </a:lvl1pPr>
          </a:lstStyle>
          <a:p>
            <a:pPr/>
            <a:r>
              <a:t>Neural coding</a:t>
            </a:r>
          </a:p>
        </p:txBody>
      </p:sp>
      <p:sp>
        <p:nvSpPr>
          <p:cNvPr id="437" name="Shape 437"/>
          <p:cNvSpPr/>
          <p:nvPr/>
        </p:nvSpPr>
        <p:spPr>
          <a:xfrm>
            <a:off x="1376536" y="2781300"/>
            <a:ext cx="613319"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40" marR="40640" algn="ctr" defTabSz="914400">
              <a:defRPr b="1" sz="2600">
                <a:uFill>
                  <a:solidFill>
                    <a:srgbClr val="000000"/>
                  </a:solidFill>
                </a:uFill>
                <a:latin typeface="+mj-lt"/>
                <a:ea typeface="+mj-ea"/>
                <a:cs typeface="+mj-cs"/>
                <a:sym typeface="Times New Roman"/>
              </a:defRPr>
            </a:lvl1pPr>
          </a:lstStyle>
          <a:p>
            <a:pPr/>
            <a:r>
              <a:t>s(t)</a:t>
            </a:r>
          </a:p>
        </p:txBody>
      </p:sp>
      <p:pic>
        <p:nvPicPr>
          <p:cNvPr id="438" name="Movie_S2_Shlens_JNeurosci_2009.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342967" y="3999729"/>
            <a:ext cx="3315222" cy="2466136"/>
          </a:xfrm>
          <a:prstGeom prst="rect">
            <a:avLst/>
          </a:prstGeom>
          <a:ln w="12700">
            <a:miter lim="400000"/>
          </a:ln>
        </p:spPr>
      </p:pic>
      <p:sp>
        <p:nvSpPr>
          <p:cNvPr id="439" name="Shape 439"/>
          <p:cNvSpPr/>
          <p:nvPr/>
        </p:nvSpPr>
        <p:spPr>
          <a:xfrm flipH="1">
            <a:off x="1558017" y="1865585"/>
            <a:ext cx="561284" cy="1"/>
          </a:xfrm>
          <a:prstGeom prst="line">
            <a:avLst/>
          </a:prstGeom>
          <a:ln w="76200">
            <a:solidFill>
              <a:srgbClr val="000000"/>
            </a:solidFill>
            <a:headEnd type="stealth"/>
          </a:ln>
        </p:spPr>
        <p:txBody>
          <a:bodyPr lIns="0" tIns="0" rIns="0" bIns="0"/>
          <a:lstStyle/>
          <a:p>
            <a:pPr/>
          </a:p>
        </p:txBody>
      </p:sp>
      <p:sp>
        <p:nvSpPr>
          <p:cNvPr id="440" name="Shape 440"/>
          <p:cNvSpPr/>
          <p:nvPr/>
        </p:nvSpPr>
        <p:spPr>
          <a:xfrm>
            <a:off x="1219200" y="1352134"/>
            <a:ext cx="1179089"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40" marR="40640" defTabSz="914400">
              <a:defRPr sz="2200">
                <a:uFill>
                  <a:solidFill>
                    <a:srgbClr val="000000"/>
                  </a:solidFill>
                </a:uFill>
                <a:latin typeface="+mj-lt"/>
                <a:ea typeface="+mj-ea"/>
                <a:cs typeface="+mj-cs"/>
                <a:sym typeface="Times New Roman"/>
              </a:defRPr>
            </a:lvl1pPr>
          </a:lstStyle>
          <a:p>
            <a:pPr/>
            <a:r>
              <a:t>encoding</a:t>
            </a:r>
          </a:p>
        </p:txBody>
      </p:sp>
      <p:sp>
        <p:nvSpPr>
          <p:cNvPr id="441" name="Shape 441"/>
          <p:cNvSpPr/>
          <p:nvPr/>
        </p:nvSpPr>
        <p:spPr>
          <a:xfrm>
            <a:off x="5638800" y="1428334"/>
            <a:ext cx="1179089"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40" marR="40640" defTabSz="914400">
              <a:defRPr sz="2200">
                <a:uFill>
                  <a:solidFill>
                    <a:srgbClr val="000000"/>
                  </a:solidFill>
                </a:uFill>
                <a:latin typeface="+mj-lt"/>
                <a:ea typeface="+mj-ea"/>
                <a:cs typeface="+mj-cs"/>
                <a:sym typeface="Times New Roman"/>
              </a:defRPr>
            </a:lvl1pPr>
          </a:lstStyle>
          <a:p>
            <a:pPr/>
            <a:r>
              <a:t>decoding</a:t>
            </a:r>
          </a:p>
        </p:txBody>
      </p:sp>
      <p:pic>
        <p:nvPicPr>
          <p:cNvPr id="442" name="broccoli.jpg"/>
          <p:cNvPicPr>
            <a:picLocks noChangeAspect="1"/>
          </p:cNvPicPr>
          <p:nvPr/>
        </p:nvPicPr>
        <p:blipFill>
          <a:blip r:embed="rId6">
            <a:extLst/>
          </a:blip>
          <a:stretch>
            <a:fillRect/>
          </a:stretch>
        </p:blipFill>
        <p:spPr>
          <a:xfrm>
            <a:off x="-25400" y="2425700"/>
            <a:ext cx="1333500" cy="1111251"/>
          </a:xfrm>
          <a:prstGeom prst="rect">
            <a:avLst/>
          </a:prstGeom>
          <a:ln w="12700">
            <a:miter lim="400000"/>
          </a:ln>
        </p:spPr>
      </p:pic>
      <p:sp>
        <p:nvSpPr>
          <p:cNvPr id="443" name="Shape 443"/>
          <p:cNvSpPr/>
          <p:nvPr/>
        </p:nvSpPr>
        <p:spPr>
          <a:xfrm>
            <a:off x="7213600" y="2037934"/>
            <a:ext cx="790821"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40" marR="40640" defTabSz="914400">
              <a:defRPr sz="2200">
                <a:uFill>
                  <a:solidFill>
                    <a:srgbClr val="000000"/>
                  </a:solidFill>
                </a:uFill>
                <a:latin typeface="+mj-lt"/>
                <a:ea typeface="+mj-ea"/>
                <a:cs typeface="+mj-cs"/>
                <a:sym typeface="Times New Roman"/>
              </a:defRPr>
            </a:lvl1pPr>
          </a:lstStyle>
          <a:p>
            <a:pPr/>
            <a:r>
              <a:t>error!</a:t>
            </a:r>
          </a:p>
        </p:txBody>
      </p:sp>
      <p:pic>
        <p:nvPicPr>
          <p:cNvPr id="444" name="broccoli.jpg"/>
          <p:cNvPicPr>
            <a:picLocks noChangeAspect="1"/>
          </p:cNvPicPr>
          <p:nvPr/>
        </p:nvPicPr>
        <p:blipFill>
          <a:blip r:embed="rId6">
            <a:extLst/>
          </a:blip>
          <a:stretch>
            <a:fillRect/>
          </a:stretch>
        </p:blipFill>
        <p:spPr>
          <a:xfrm>
            <a:off x="-25400" y="2425700"/>
            <a:ext cx="1333500" cy="1111251"/>
          </a:xfrm>
          <a:prstGeom prst="rect">
            <a:avLst/>
          </a:prstGeom>
          <a:ln w="12700">
            <a:miter lim="400000"/>
          </a:ln>
        </p:spPr>
      </p:pic>
      <p:sp>
        <p:nvSpPr>
          <p:cNvPr id="445" name="Shape 445"/>
          <p:cNvSpPr/>
          <p:nvPr/>
        </p:nvSpPr>
        <p:spPr>
          <a:xfrm rot="1203025">
            <a:off x="4564112" y="1881956"/>
            <a:ext cx="2311401" cy="1244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08" y="0"/>
                </a:moveTo>
                <a:cubicBezTo>
                  <a:pt x="6997" y="0"/>
                  <a:pt x="5934" y="1974"/>
                  <a:pt x="5934" y="4408"/>
                </a:cubicBezTo>
                <a:lnTo>
                  <a:pt x="5934" y="8816"/>
                </a:lnTo>
                <a:lnTo>
                  <a:pt x="0" y="11020"/>
                </a:lnTo>
                <a:lnTo>
                  <a:pt x="5934" y="13224"/>
                </a:lnTo>
                <a:lnTo>
                  <a:pt x="5934" y="17192"/>
                </a:lnTo>
                <a:cubicBezTo>
                  <a:pt x="5934" y="19626"/>
                  <a:pt x="6997" y="21600"/>
                  <a:pt x="8308" y="21600"/>
                </a:cubicBezTo>
                <a:lnTo>
                  <a:pt x="19226" y="21600"/>
                </a:lnTo>
                <a:cubicBezTo>
                  <a:pt x="20537" y="21600"/>
                  <a:pt x="21600" y="19626"/>
                  <a:pt x="21600" y="17192"/>
                </a:cubicBezTo>
                <a:lnTo>
                  <a:pt x="21600" y="4408"/>
                </a:lnTo>
                <a:cubicBezTo>
                  <a:pt x="21600" y="1974"/>
                  <a:pt x="20537" y="0"/>
                  <a:pt x="19226" y="0"/>
                </a:cubicBezTo>
                <a:lnTo>
                  <a:pt x="8308" y="0"/>
                </a:lnTo>
                <a:close/>
              </a:path>
            </a:pathLst>
          </a:custGeom>
          <a:solidFill>
            <a:srgbClr val="FFFFFF"/>
          </a:solidFill>
          <a:ln w="28575">
            <a:solidFill>
              <a:srgbClr val="000000"/>
            </a:solidFill>
          </a:ln>
        </p:spPr>
        <p:txBody>
          <a:bodyPr lIns="50800" tIns="50800" rIns="50800" bIns="50800" anchor="ctr"/>
          <a:lstStyle/>
          <a:p>
            <a:pPr marL="40640" marR="40640" defTabSz="914400">
              <a:defRPr sz="2200">
                <a:uFill>
                  <a:solidFill>
                    <a:srgbClr val="000000"/>
                  </a:solidFill>
                </a:uFill>
                <a:latin typeface="+mj-lt"/>
                <a:ea typeface="+mj-ea"/>
                <a:cs typeface="+mj-cs"/>
                <a:sym typeface="Times New Roman"/>
              </a:defRPr>
            </a:pPr>
          </a:p>
        </p:txBody>
      </p:sp>
      <p:pic>
        <p:nvPicPr>
          <p:cNvPr id="446" name="cauliflower.jpg"/>
          <p:cNvPicPr>
            <a:picLocks noChangeAspect="1"/>
          </p:cNvPicPr>
          <p:nvPr/>
        </p:nvPicPr>
        <p:blipFill>
          <a:blip r:embed="rId7">
            <a:extLst/>
          </a:blip>
          <a:stretch>
            <a:fillRect/>
          </a:stretch>
        </p:blipFill>
        <p:spPr>
          <a:xfrm>
            <a:off x="5574409" y="2145139"/>
            <a:ext cx="986185" cy="933589"/>
          </a:xfrm>
          <a:prstGeom prst="rect">
            <a:avLst/>
          </a:prstGeom>
          <a:ln w="12700">
            <a:miter lim="400000"/>
          </a:ln>
        </p:spPr>
      </p:pic>
      <p:pic>
        <p:nvPicPr>
          <p:cNvPr id="447" name="Screen shot 2011-05-19 at 3.23.01 PM.png"/>
          <p:cNvPicPr>
            <a:picLocks noChangeAspect="1"/>
          </p:cNvPicPr>
          <p:nvPr/>
        </p:nvPicPr>
        <p:blipFill>
          <a:blip r:embed="rId8">
            <a:extLst/>
          </a:blip>
          <a:srcRect l="233" t="0" r="12180" b="0"/>
          <a:stretch>
            <a:fillRect/>
          </a:stretch>
        </p:blipFill>
        <p:spPr>
          <a:xfrm>
            <a:off x="2136143" y="3872730"/>
            <a:ext cx="3725501" cy="3127108"/>
          </a:xfrm>
          <a:prstGeom prst="rect">
            <a:avLst/>
          </a:prstGeom>
          <a:ln w="12700">
            <a:miter lim="400000"/>
          </a:ln>
        </p:spPr>
      </p:pic>
      <p:pic>
        <p:nvPicPr>
          <p:cNvPr id="448" name="Screen shot 2010-10-29 at 11.38.55 AM.png"/>
          <p:cNvPicPr>
            <a:picLocks noChangeAspect="1"/>
          </p:cNvPicPr>
          <p:nvPr/>
        </p:nvPicPr>
        <p:blipFill>
          <a:blip r:embed="rId9">
            <a:extLst/>
          </a:blip>
          <a:stretch>
            <a:fillRect/>
          </a:stretch>
        </p:blipFill>
        <p:spPr>
          <a:xfrm>
            <a:off x="167537" y="3695700"/>
            <a:ext cx="1130301" cy="1141065"/>
          </a:xfrm>
          <a:prstGeom prst="rect">
            <a:avLst/>
          </a:prstGeom>
          <a:ln w="12700">
            <a:miter lim="400000"/>
          </a:ln>
        </p:spPr>
      </p:pic>
      <p:grpSp>
        <p:nvGrpSpPr>
          <p:cNvPr id="455" name="Group 455"/>
          <p:cNvGrpSpPr/>
          <p:nvPr/>
        </p:nvGrpSpPr>
        <p:grpSpPr>
          <a:xfrm>
            <a:off x="148431" y="3695105"/>
            <a:ext cx="1349376" cy="1277938"/>
            <a:chOff x="0" y="0"/>
            <a:chExt cx="1349375" cy="1277937"/>
          </a:xfrm>
        </p:grpSpPr>
        <p:grpSp>
          <p:nvGrpSpPr>
            <p:cNvPr id="451" name="Group 451"/>
            <p:cNvGrpSpPr/>
            <p:nvPr/>
          </p:nvGrpSpPr>
          <p:grpSpPr>
            <a:xfrm>
              <a:off x="3968" y="57150"/>
              <a:ext cx="1330326" cy="1200151"/>
              <a:chOff x="0" y="0"/>
              <a:chExt cx="1330325" cy="1200150"/>
            </a:xfrm>
          </p:grpSpPr>
          <p:sp>
            <p:nvSpPr>
              <p:cNvPr id="449" name="Shape 449"/>
              <p:cNvSpPr/>
              <p:nvPr/>
            </p:nvSpPr>
            <p:spPr>
              <a:xfrm>
                <a:off x="0" y="0"/>
                <a:ext cx="1330325" cy="1200151"/>
              </a:xfrm>
              <a:prstGeom prst="rect">
                <a:avLst/>
              </a:prstGeom>
              <a:solidFill>
                <a:srgbClr val="929292"/>
              </a:solidFill>
              <a:ln w="9525" cap="flat">
                <a:noFill/>
                <a:miter lim="400000"/>
              </a:ln>
              <a:effectLst/>
            </p:spPr>
            <p:txBody>
              <a:bodyPr wrap="square" lIns="50800" tIns="50800" rIns="50800" bIns="50800" numCol="1" anchor="ctr">
                <a:noAutofit/>
              </a:bodyPr>
              <a:lstStyle/>
              <a:p>
                <a:pPr marL="40640" marR="40640" defTabSz="914400">
                  <a:defRPr sz="2200">
                    <a:uFill>
                      <a:solidFill>
                        <a:srgbClr val="000000"/>
                      </a:solidFill>
                    </a:uFill>
                    <a:latin typeface="+mj-lt"/>
                    <a:ea typeface="+mj-ea"/>
                    <a:cs typeface="+mj-cs"/>
                    <a:sym typeface="Times New Roman"/>
                  </a:defRPr>
                </a:pPr>
              </a:p>
            </p:txBody>
          </p:sp>
          <p:sp>
            <p:nvSpPr>
              <p:cNvPr id="450" name="Shape 450"/>
              <p:cNvSpPr/>
              <p:nvPr/>
            </p:nvSpPr>
            <p:spPr>
              <a:xfrm rot="7320000">
                <a:off x="250933" y="231114"/>
                <a:ext cx="758826" cy="752477"/>
              </a:xfrm>
              <a:prstGeom prst="ellipse">
                <a:avLst/>
              </a:prstGeom>
              <a:blipFill rotWithShape="1">
                <a:blip r:embed="rId10"/>
                <a:srcRect l="0" t="0" r="0" b="0"/>
                <a:tile tx="0" ty="0" sx="100000" sy="100000" flip="none" algn="tl"/>
              </a:blipFill>
              <a:ln w="9525" cap="flat">
                <a:noFill/>
                <a:round/>
              </a:ln>
              <a:effectLst/>
            </p:spPr>
            <p:txBody>
              <a:bodyPr wrap="square" lIns="50800" tIns="50800" rIns="50800" bIns="50800" numCol="1" anchor="ctr">
                <a:noAutofit/>
              </a:bodyPr>
              <a:lstStyle/>
              <a:p>
                <a:pPr marL="40640" marR="40640" defTabSz="914400">
                  <a:defRPr sz="2200">
                    <a:uFill>
                      <a:solidFill>
                        <a:srgbClr val="000000"/>
                      </a:solidFill>
                    </a:uFill>
                    <a:latin typeface="+mj-lt"/>
                    <a:ea typeface="+mj-ea"/>
                    <a:cs typeface="+mj-cs"/>
                    <a:sym typeface="Times New Roman"/>
                  </a:defRPr>
                </a:pPr>
              </a:p>
            </p:txBody>
          </p:sp>
        </p:grpSp>
        <p:grpSp>
          <p:nvGrpSpPr>
            <p:cNvPr id="454" name="Group 454"/>
            <p:cNvGrpSpPr/>
            <p:nvPr/>
          </p:nvGrpSpPr>
          <p:grpSpPr>
            <a:xfrm>
              <a:off x="0" y="0"/>
              <a:ext cx="1349375" cy="1277938"/>
              <a:chOff x="0" y="0"/>
              <a:chExt cx="1349375" cy="1277937"/>
            </a:xfrm>
          </p:grpSpPr>
          <p:sp>
            <p:nvSpPr>
              <p:cNvPr id="452" name="Shape 452"/>
              <p:cNvSpPr/>
              <p:nvPr/>
            </p:nvSpPr>
            <p:spPr>
              <a:xfrm>
                <a:off x="0" y="0"/>
                <a:ext cx="1349375" cy="1277938"/>
              </a:xfrm>
              <a:prstGeom prst="rect">
                <a:avLst/>
              </a:prstGeom>
              <a:solidFill>
                <a:srgbClr val="929292"/>
              </a:solidFill>
              <a:ln w="9525" cap="flat">
                <a:noFill/>
                <a:miter lim="400000"/>
              </a:ln>
              <a:effectLst/>
            </p:spPr>
            <p:txBody>
              <a:bodyPr wrap="square" lIns="50800" tIns="50800" rIns="50800" bIns="50800" numCol="1" anchor="ctr">
                <a:noAutofit/>
              </a:bodyPr>
              <a:lstStyle/>
              <a:p>
                <a:pPr marL="40640" marR="40640" defTabSz="914400">
                  <a:defRPr sz="2200">
                    <a:uFill>
                      <a:solidFill>
                        <a:srgbClr val="000000"/>
                      </a:solidFill>
                    </a:uFill>
                    <a:latin typeface="+mj-lt"/>
                    <a:ea typeface="+mj-ea"/>
                    <a:cs typeface="+mj-cs"/>
                    <a:sym typeface="Times New Roman"/>
                  </a:defRPr>
                </a:pPr>
              </a:p>
            </p:txBody>
          </p:sp>
          <p:sp>
            <p:nvSpPr>
              <p:cNvPr id="453" name="Shape 453"/>
              <p:cNvSpPr/>
              <p:nvPr/>
            </p:nvSpPr>
            <p:spPr>
              <a:xfrm rot="7320000">
                <a:off x="265703" y="277189"/>
                <a:ext cx="814658" cy="762001"/>
              </a:xfrm>
              <a:prstGeom prst="ellipse">
                <a:avLst/>
              </a:prstGeom>
              <a:blipFill rotWithShape="1">
                <a:blip r:embed="rId11"/>
                <a:srcRect l="0" t="0" r="0" b="0"/>
                <a:tile tx="0" ty="0" sx="100000" sy="100000" flip="none" algn="tl"/>
              </a:blipFill>
              <a:ln w="9525" cap="flat">
                <a:noFill/>
                <a:round/>
              </a:ln>
              <a:effectLst/>
            </p:spPr>
            <p:txBody>
              <a:bodyPr wrap="square" lIns="50800" tIns="50800" rIns="50800" bIns="50800" numCol="1" anchor="ctr">
                <a:noAutofit/>
              </a:bodyPr>
              <a:lstStyle/>
              <a:p>
                <a:pPr marL="40640" marR="40640" defTabSz="914400">
                  <a:defRPr sz="2200">
                    <a:uFill>
                      <a:solidFill>
                        <a:srgbClr val="000000"/>
                      </a:solidFill>
                    </a:uFill>
                    <a:latin typeface="+mj-lt"/>
                    <a:ea typeface="+mj-ea"/>
                    <a:cs typeface="+mj-cs"/>
                    <a:sym typeface="Times New Roman"/>
                  </a:defRPr>
                </a:pPr>
              </a:p>
            </p:txBody>
          </p:sp>
        </p:grpSp>
      </p:grpSp>
      <p:pic>
        <p:nvPicPr>
          <p:cNvPr id="456" name="Screen shot 2012-03-08 at 7.20.46 AM 1.png"/>
          <p:cNvPicPr>
            <a:picLocks noChangeAspect="1"/>
          </p:cNvPicPr>
          <p:nvPr/>
        </p:nvPicPr>
        <p:blipFill>
          <a:blip r:embed="rId12">
            <a:extLst/>
          </a:blip>
          <a:stretch>
            <a:fillRect/>
          </a:stretch>
        </p:blipFill>
        <p:spPr>
          <a:xfrm>
            <a:off x="6010822" y="3632200"/>
            <a:ext cx="3151491" cy="3136900"/>
          </a:xfrm>
          <a:prstGeom prst="rect">
            <a:avLst/>
          </a:prstGeom>
        </p:spPr>
      </p:pic>
      <p:pic>
        <p:nvPicPr>
          <p:cNvPr id="457" name="Screen shot 2012-03-08 at 7.21.13 AM.png"/>
          <p:cNvPicPr>
            <a:picLocks noChangeAspect="1"/>
          </p:cNvPicPr>
          <p:nvPr/>
        </p:nvPicPr>
        <p:blipFill>
          <a:blip r:embed="rId13">
            <a:extLst/>
          </a:blip>
          <a:stretch>
            <a:fillRect/>
          </a:stretch>
        </p:blipFill>
        <p:spPr>
          <a:xfrm>
            <a:off x="0" y="-76200"/>
            <a:ext cx="7772400" cy="1463729"/>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6666" fill="hold"/>
                                        <p:tgtEl>
                                          <p:spTgt spid="438"/>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5" fill="hold" display="0">
                  <p:stCondLst>
                    <p:cond delay="indefinite"/>
                  </p:stCondLst>
                </p:cTn>
                <p:tgtEl>
                  <p:spTgt spid="438"/>
                </p:tgtEl>
              </p:cMediaNode>
            </p:video>
          </p:childTnLst>
        </p:cTn>
      </p:par>
    </p:tnLst>
    <p:bldLst>
      <p:bldP build="whole" bldLvl="1" animBg="1" rev="0" advAuto="0" spid="448" grpId="2"/>
      <p:bldP build="whole" bldLvl="1" animBg="1" rev="0" advAuto="0" spid="455" grpId="3"/>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Shape 459"/>
          <p:cNvSpPr/>
          <p:nvPr/>
        </p:nvSpPr>
        <p:spPr>
          <a:xfrm>
            <a:off x="-355600" y="1244600"/>
            <a:ext cx="9817100" cy="45882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000000"/>
              </a:buClr>
              <a:buFont typeface="Times New Roman"/>
              <a:defRPr b="1" sz="4000">
                <a:uFill>
                  <a:solidFill>
                    <a:srgbClr val="000000"/>
                  </a:solidFill>
                </a:uFill>
                <a:latin typeface="+mj-lt"/>
                <a:ea typeface="+mj-ea"/>
                <a:cs typeface="+mj-cs"/>
                <a:sym typeface="Times New Roman"/>
              </a:defRPr>
            </a:pPr>
            <a:r>
              <a:t>Scientific computing + numerical analysis</a:t>
            </a:r>
          </a:p>
          <a:p>
            <a:pPr marL="40639" marR="40639" algn="ctr" defTabSz="914400">
              <a:buClr>
                <a:srgbClr val="000000"/>
              </a:buClr>
              <a:buFont typeface="Times New Roman"/>
              <a:defRPr b="1" sz="4000">
                <a:uFill>
                  <a:solidFill>
                    <a:srgbClr val="000000"/>
                  </a:solidFill>
                </a:uFill>
                <a:latin typeface="+mj-lt"/>
                <a:ea typeface="+mj-ea"/>
                <a:cs typeface="+mj-cs"/>
                <a:sym typeface="Times New Roman"/>
              </a:defRPr>
            </a:pPr>
          </a:p>
          <a:p>
            <a:pPr marL="40639" marR="40639" algn="ctr" defTabSz="914400">
              <a:buClr>
                <a:srgbClr val="000000"/>
              </a:buClr>
              <a:buFont typeface="Times New Roman"/>
              <a:defRPr b="1" sz="4000">
                <a:uFill>
                  <a:solidFill>
                    <a:srgbClr val="000000"/>
                  </a:solidFill>
                </a:uFill>
                <a:latin typeface="+mj-lt"/>
                <a:ea typeface="+mj-ea"/>
                <a:cs typeface="+mj-cs"/>
                <a:sym typeface="Times New Roman"/>
              </a:defRPr>
            </a:pPr>
            <a:r>
              <a:t>Dynamical systems </a:t>
            </a:r>
          </a:p>
          <a:p>
            <a:pPr marL="40639" marR="40639" algn="ctr" defTabSz="914400">
              <a:buClr>
                <a:srgbClr val="000000"/>
              </a:buClr>
              <a:buFont typeface="Times New Roman"/>
              <a:defRPr b="1" sz="4000">
                <a:uFill>
                  <a:solidFill>
                    <a:srgbClr val="000000"/>
                  </a:solidFill>
                </a:uFill>
                <a:latin typeface="+mj-lt"/>
                <a:ea typeface="+mj-ea"/>
                <a:cs typeface="+mj-cs"/>
                <a:sym typeface="Times New Roman"/>
              </a:defRPr>
            </a:pPr>
          </a:p>
          <a:p>
            <a:pPr marL="40639" marR="40639" algn="ctr" defTabSz="914400">
              <a:buClr>
                <a:srgbClr val="000000"/>
              </a:buClr>
              <a:buFont typeface="Times New Roman"/>
              <a:defRPr b="1" sz="4000">
                <a:uFill>
                  <a:solidFill>
                    <a:srgbClr val="000000"/>
                  </a:solidFill>
                </a:uFill>
                <a:latin typeface="+mj-lt"/>
                <a:ea typeface="+mj-ea"/>
                <a:cs typeface="+mj-cs"/>
                <a:sym typeface="Times New Roman"/>
              </a:defRPr>
            </a:pPr>
            <a:r>
              <a:t>Statistics and Probability (stochastic processes)</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Shape 461"/>
          <p:cNvSpPr/>
          <p:nvPr/>
        </p:nvSpPr>
        <p:spPr>
          <a:xfrm>
            <a:off x="-419100" y="1219200"/>
            <a:ext cx="9817100" cy="51851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000000"/>
              </a:buClr>
              <a:buFont typeface="Times New Roman"/>
              <a:defRPr b="1" sz="6400">
                <a:uFill>
                  <a:solidFill>
                    <a:srgbClr val="000000"/>
                  </a:solidFill>
                </a:uFill>
                <a:latin typeface="+mj-lt"/>
                <a:ea typeface="+mj-ea"/>
                <a:cs typeface="+mj-cs"/>
                <a:sym typeface="Times New Roman"/>
              </a:defRPr>
            </a:pPr>
            <a:r>
              <a:t>whydomath.org </a:t>
            </a:r>
          </a:p>
          <a:p>
            <a:pPr marL="40639" marR="40639" algn="ctr" defTabSz="914400">
              <a:buClr>
                <a:srgbClr val="000000"/>
              </a:buClr>
              <a:buFont typeface="Times New Roman"/>
              <a:defRPr b="1" sz="4000">
                <a:uFill>
                  <a:solidFill>
                    <a:srgbClr val="000000"/>
                  </a:solidFill>
                </a:uFill>
                <a:latin typeface="+mj-lt"/>
                <a:ea typeface="+mj-ea"/>
                <a:cs typeface="+mj-cs"/>
                <a:sym typeface="Times New Roman"/>
              </a:defRPr>
            </a:pPr>
            <a:r>
              <a:t>... click on spinning brain</a:t>
            </a:r>
          </a:p>
          <a:p>
            <a:pPr marL="40639" marR="40639" algn="ctr" defTabSz="914400">
              <a:buClr>
                <a:srgbClr val="000000"/>
              </a:buClr>
              <a:buFont typeface="Times New Roman"/>
              <a:defRPr b="1" sz="4000">
                <a:uFill>
                  <a:solidFill>
                    <a:srgbClr val="000000"/>
                  </a:solidFill>
                </a:uFill>
                <a:latin typeface="+mj-lt"/>
                <a:ea typeface="+mj-ea"/>
                <a:cs typeface="+mj-cs"/>
                <a:sym typeface="Times New Roman"/>
              </a:defRPr>
            </a:pPr>
          </a:p>
          <a:p>
            <a:pPr marL="40639" marR="40639" algn="ctr" defTabSz="914400">
              <a:buClr>
                <a:srgbClr val="000000"/>
              </a:buClr>
              <a:buFont typeface="Times New Roman"/>
              <a:defRPr b="1" sz="5800">
                <a:uFill>
                  <a:solidFill>
                    <a:srgbClr val="000000"/>
                  </a:solidFill>
                </a:uFill>
                <a:latin typeface="+mj-lt"/>
                <a:ea typeface="+mj-ea"/>
                <a:cs typeface="+mj-cs"/>
                <a:sym typeface="Times New Roman"/>
              </a:defRPr>
            </a:pPr>
            <a:r>
              <a:t>compneuro.washington.edu</a:t>
            </a:r>
          </a:p>
          <a:p>
            <a:pPr marL="40639" marR="40639" algn="ctr" defTabSz="914400">
              <a:buClr>
                <a:srgbClr val="000000"/>
              </a:buClr>
              <a:buFont typeface="Times New Roman"/>
              <a:defRPr b="1" sz="4000">
                <a:uFill>
                  <a:solidFill>
                    <a:srgbClr val="000000"/>
                  </a:solidFill>
                </a:uFill>
                <a:latin typeface="+mj-lt"/>
                <a:ea typeface="+mj-ea"/>
                <a:cs typeface="+mj-cs"/>
                <a:sym typeface="Times New Roman"/>
              </a:defRPr>
            </a:pPr>
            <a:r>
              <a:t>or</a:t>
            </a:r>
          </a:p>
          <a:p>
            <a:pPr marL="40639" marR="40639" algn="ctr" defTabSz="914400">
              <a:buClr>
                <a:srgbClr val="000000"/>
              </a:buClr>
              <a:buFont typeface="Times New Roman"/>
              <a:defRPr b="1" sz="4000">
                <a:uFill>
                  <a:solidFill>
                    <a:srgbClr val="000000"/>
                  </a:solidFill>
                </a:uFill>
                <a:latin typeface="+mj-lt"/>
                <a:ea typeface="+mj-ea"/>
                <a:cs typeface="+mj-cs"/>
                <a:sym typeface="Times New Roman"/>
              </a:defRPr>
            </a:pPr>
            <a:r>
              <a:t>faculty.washington.edu/etsb</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nvSpPr>
        <p:spPr>
          <a:xfrm>
            <a:off x="7086600" y="6477000"/>
            <a:ext cx="1841500" cy="35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00000"/>
              </a:buClr>
              <a:buFont typeface="Times New Roman"/>
              <a:defRPr b="1" sz="1800">
                <a:uFill>
                  <a:solidFill>
                    <a:srgbClr val="000000"/>
                  </a:solidFill>
                </a:uFill>
                <a:latin typeface="+mj-lt"/>
                <a:ea typeface="+mj-ea"/>
                <a:cs typeface="+mj-cs"/>
                <a:sym typeface="Times New Roman"/>
              </a:defRPr>
            </a:lvl1pPr>
          </a:lstStyle>
          <a:p>
            <a:pPr/>
            <a:r>
              <a:t>6</a:t>
            </a:r>
          </a:p>
        </p:txBody>
      </p:sp>
      <p:sp>
        <p:nvSpPr>
          <p:cNvPr id="150" name="Shape 150"/>
          <p:cNvSpPr/>
          <p:nvPr>
            <p:ph type="title" idx="4294967295"/>
          </p:nvPr>
        </p:nvSpPr>
        <p:spPr>
          <a:xfrm>
            <a:off x="152400" y="0"/>
            <a:ext cx="8991600" cy="652463"/>
          </a:xfrm>
          <a:prstGeom prst="rect">
            <a:avLst/>
          </a:prstGeom>
        </p:spPr>
        <p:txBody>
          <a:bodyPr/>
          <a:lstStyle>
            <a:lvl1pPr>
              <a:defRPr sz="3600"/>
            </a:lvl1pPr>
          </a:lstStyle>
          <a:p>
            <a:pPr/>
            <a:r>
              <a:t>Us</a:t>
            </a:r>
          </a:p>
        </p:txBody>
      </p:sp>
      <p:sp>
        <p:nvSpPr>
          <p:cNvPr id="151" name="Shape 151"/>
          <p:cNvSpPr/>
          <p:nvPr>
            <p:ph type="body" idx="4294967295"/>
          </p:nvPr>
        </p:nvSpPr>
        <p:spPr>
          <a:xfrm>
            <a:off x="152400" y="652462"/>
            <a:ext cx="8991600" cy="6205538"/>
          </a:xfrm>
          <a:prstGeom prst="rect">
            <a:avLst/>
          </a:prstGeom>
        </p:spPr>
        <p:txBody>
          <a:bodyPr/>
          <a:lstStyle/>
          <a:p>
            <a:pPr marL="809567" indent="-311727"/>
          </a:p>
        </p:txBody>
      </p:sp>
      <p:pic>
        <p:nvPicPr>
          <p:cNvPr id="152" name="brain.jpg"/>
          <p:cNvPicPr>
            <a:picLocks noChangeAspect="0"/>
          </p:cNvPicPr>
          <p:nvPr/>
        </p:nvPicPr>
        <p:blipFill>
          <a:blip r:embed="rId2">
            <a:extLst/>
          </a:blip>
          <a:srcRect l="10481" t="23959" r="4893" b="30508"/>
          <a:stretch>
            <a:fillRect/>
          </a:stretch>
        </p:blipFill>
        <p:spPr>
          <a:xfrm>
            <a:off x="317500" y="1230312"/>
            <a:ext cx="6203950" cy="4722813"/>
          </a:xfrm>
          <a:prstGeom prst="rect">
            <a:avLst/>
          </a:prstGeom>
          <a:ln w="12700">
            <a:miter lim="400000"/>
          </a:ln>
        </p:spPr>
      </p:pic>
      <p:sp>
        <p:nvSpPr>
          <p:cNvPr id="153" name="Shape 153"/>
          <p:cNvSpPr/>
          <p:nvPr/>
        </p:nvSpPr>
        <p:spPr>
          <a:xfrm>
            <a:off x="6804025" y="1938337"/>
            <a:ext cx="1894682" cy="1701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914400">
              <a:buClr>
                <a:srgbClr val="000000"/>
              </a:buClr>
              <a:buFont typeface="Times New Roman"/>
              <a:defRPr b="1" sz="2400">
                <a:uFill>
                  <a:solidFill>
                    <a:srgbClr val="000000"/>
                  </a:solidFill>
                </a:uFill>
                <a:latin typeface="+mj-lt"/>
                <a:ea typeface="+mj-ea"/>
                <a:cs typeface="+mj-cs"/>
                <a:sym typeface="Times New Roman"/>
              </a:defRPr>
            </a:pPr>
            <a:r>
              <a:t>10</a:t>
            </a:r>
            <a:r>
              <a:rPr baseline="29999"/>
              <a:t>11</a:t>
            </a:r>
            <a:r>
              <a:t> neurons</a:t>
            </a:r>
          </a:p>
          <a:p>
            <a:pPr defTabSz="914400">
              <a:buClr>
                <a:srgbClr val="000000"/>
              </a:buClr>
              <a:buFont typeface="Times New Roman"/>
              <a:defRPr b="1" sz="2400">
                <a:uFill>
                  <a:solidFill>
                    <a:srgbClr val="000000"/>
                  </a:solidFill>
                </a:uFill>
                <a:latin typeface="+mj-lt"/>
                <a:ea typeface="+mj-ea"/>
                <a:cs typeface="+mj-cs"/>
                <a:sym typeface="Times New Roman"/>
              </a:defRPr>
            </a:pPr>
          </a:p>
          <a:p>
            <a:pPr defTabSz="914400">
              <a:buClr>
                <a:srgbClr val="000000"/>
              </a:buClr>
              <a:buFont typeface="Times New Roman"/>
              <a:defRPr b="1" sz="2400">
                <a:uFill>
                  <a:solidFill>
                    <a:srgbClr val="000000"/>
                  </a:solidFill>
                </a:uFill>
                <a:latin typeface="+mj-lt"/>
                <a:ea typeface="+mj-ea"/>
                <a:cs typeface="+mj-cs"/>
                <a:sym typeface="Times New Roman"/>
              </a:defRPr>
            </a:pPr>
            <a:r>
              <a:t>(10</a:t>
            </a:r>
            <a:r>
              <a:rPr baseline="29999"/>
              <a:t>5</a:t>
            </a:r>
            <a:r>
              <a:t> per mm</a:t>
            </a:r>
            <a:r>
              <a:rPr baseline="29999"/>
              <a:t>3</a:t>
            </a:r>
            <a:r>
              <a:t>)</a:t>
            </a:r>
          </a:p>
          <a:p>
            <a:pPr defTabSz="914400">
              <a:buClr>
                <a:srgbClr val="000000"/>
              </a:buClr>
              <a:buFont typeface="Times New Roman"/>
              <a:defRPr b="1" sz="2400">
                <a:uFill>
                  <a:solidFill>
                    <a:srgbClr val="000000"/>
                  </a:solidFill>
                </a:uFill>
                <a:latin typeface="+mj-lt"/>
                <a:ea typeface="+mj-ea"/>
                <a:cs typeface="+mj-cs"/>
                <a:sym typeface="Times New Roman"/>
              </a:defRPr>
            </a:pPr>
          </a:p>
          <a:p>
            <a:pPr defTabSz="914400">
              <a:buClr>
                <a:srgbClr val="000000"/>
              </a:buClr>
              <a:buFont typeface="Times New Roman"/>
              <a:defRPr b="1" sz="2400">
                <a:uFill>
                  <a:solidFill>
                    <a:srgbClr val="000000"/>
                  </a:solidFill>
                </a:uFill>
                <a:latin typeface="+mj-lt"/>
                <a:ea typeface="+mj-ea"/>
                <a:cs typeface="+mj-cs"/>
                <a:sym typeface="Times New Roman"/>
              </a:defRPr>
            </a:pPr>
            <a:r>
              <a:t>10</a:t>
            </a:r>
            <a:r>
              <a:rPr baseline="29999"/>
              <a:t>15</a:t>
            </a:r>
            <a:r>
              <a:t> synapses</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nvSpPr>
        <p:spPr>
          <a:xfrm>
            <a:off x="-1" y="609600"/>
            <a:ext cx="9144001" cy="1588"/>
          </a:xfrm>
          <a:prstGeom prst="line">
            <a:avLst/>
          </a:prstGeom>
          <a:ln>
            <a:solidFill>
              <a:srgbClr val="000000"/>
            </a:solidFill>
          </a:ln>
        </p:spPr>
        <p:txBody>
          <a:bodyPr lIns="0" tIns="0" rIns="0" bIns="0"/>
          <a:lstStyle/>
          <a:p>
            <a:pPr/>
          </a:p>
        </p:txBody>
      </p:sp>
      <p:sp>
        <p:nvSpPr>
          <p:cNvPr id="156" name="Shape 15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60" name="Group 160"/>
          <p:cNvGrpSpPr/>
          <p:nvPr/>
        </p:nvGrpSpPr>
        <p:grpSpPr>
          <a:xfrm>
            <a:off x="1665287" y="1100137"/>
            <a:ext cx="5959476" cy="4932363"/>
            <a:chOff x="0" y="0"/>
            <a:chExt cx="5959475" cy="4932362"/>
          </a:xfrm>
        </p:grpSpPr>
        <p:pic>
          <p:nvPicPr>
            <p:cNvPr id="157" name="neuron_types_Nichollsetal1992andFisherandBoycott1974.png"/>
            <p:cNvPicPr>
              <a:picLocks noChangeAspect="0"/>
            </p:cNvPicPr>
            <p:nvPr/>
          </p:nvPicPr>
          <p:blipFill>
            <a:blip r:embed="rId2">
              <a:extLst/>
            </a:blip>
            <a:srcRect l="4885" t="0" r="2777" b="48474"/>
            <a:stretch>
              <a:fillRect/>
            </a:stretch>
          </p:blipFill>
          <p:spPr>
            <a:xfrm>
              <a:off x="0" y="0"/>
              <a:ext cx="5959475" cy="4812306"/>
            </a:xfrm>
            <a:prstGeom prst="rect">
              <a:avLst/>
            </a:prstGeom>
            <a:ln w="12700" cap="flat">
              <a:noFill/>
              <a:miter lim="400000"/>
            </a:ln>
            <a:effectLst/>
          </p:spPr>
        </p:pic>
        <p:sp>
          <p:nvSpPr>
            <p:cNvPr id="158" name="Shape 158"/>
            <p:cNvSpPr/>
            <p:nvPr/>
          </p:nvSpPr>
          <p:spPr>
            <a:xfrm>
              <a:off x="2288659" y="2414490"/>
              <a:ext cx="434931" cy="2517873"/>
            </a:xfrm>
            <a:prstGeom prst="rect">
              <a:avLst/>
            </a:prstGeom>
            <a:solidFill>
              <a:srgbClr val="FFFFFF"/>
            </a:solidFill>
            <a:ln w="19050" cap="flat">
              <a:solidFill>
                <a:srgbClr val="FFFFFF"/>
              </a:solidFill>
              <a:prstDash val="solid"/>
              <a:miter lim="400000"/>
            </a:ln>
            <a:effectLst/>
          </p:spPr>
          <p:txBody>
            <a:bodyPr wrap="square" lIns="0" tIns="0" rIns="0" bIns="0" numCol="1" anchor="ctr">
              <a:noAutofit/>
            </a:bodyPr>
            <a:lstStyle/>
            <a:p>
              <a:pPr defTabSz="914400">
                <a:defRPr sz="2400">
                  <a:uFill>
                    <a:solidFill>
                      <a:srgbClr val="000000"/>
                    </a:solidFill>
                  </a:uFill>
                  <a:latin typeface="+mj-lt"/>
                  <a:ea typeface="+mj-ea"/>
                  <a:cs typeface="+mj-cs"/>
                  <a:sym typeface="Times New Roman"/>
                </a:defRPr>
              </a:pPr>
            </a:p>
          </p:txBody>
        </p:sp>
        <p:sp>
          <p:nvSpPr>
            <p:cNvPr id="159" name="Shape 159"/>
            <p:cNvSpPr/>
            <p:nvPr/>
          </p:nvSpPr>
          <p:spPr>
            <a:xfrm>
              <a:off x="2817739" y="4258706"/>
              <a:ext cx="1879130" cy="568607"/>
            </a:xfrm>
            <a:prstGeom prst="rect">
              <a:avLst/>
            </a:prstGeom>
            <a:solidFill>
              <a:srgbClr val="FFFFFF"/>
            </a:solidFill>
            <a:ln w="19050" cap="flat">
              <a:solidFill>
                <a:srgbClr val="FFFFFF"/>
              </a:solidFill>
              <a:prstDash val="solid"/>
              <a:miter lim="400000"/>
            </a:ln>
            <a:effectLst/>
          </p:spPr>
          <p:txBody>
            <a:bodyPr wrap="square" lIns="0" tIns="0" rIns="0" bIns="0" numCol="1" anchor="ctr">
              <a:noAutofit/>
            </a:bodyPr>
            <a:lstStyle/>
            <a:p>
              <a:pPr defTabSz="914400">
                <a:defRPr sz="2400">
                  <a:uFill>
                    <a:solidFill>
                      <a:srgbClr val="000000"/>
                    </a:solidFill>
                  </a:uFill>
                  <a:latin typeface="+mj-lt"/>
                  <a:ea typeface="+mj-ea"/>
                  <a:cs typeface="+mj-cs"/>
                  <a:sym typeface="Times New Roman"/>
                </a:defRPr>
              </a:pPr>
            </a:p>
          </p:txBody>
        </p:sp>
      </p:grpSp>
      <p:sp>
        <p:nvSpPr>
          <p:cNvPr id="161" name="Shape 161"/>
          <p:cNvSpPr/>
          <p:nvPr/>
        </p:nvSpPr>
        <p:spPr>
          <a:xfrm>
            <a:off x="1666875" y="6121400"/>
            <a:ext cx="6562825" cy="2199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600">
                <a:uFill>
                  <a:solidFill>
                    <a:srgbClr val="000000"/>
                  </a:solidFill>
                </a:uFill>
                <a:latin typeface="+mj-lt"/>
                <a:ea typeface="+mj-ea"/>
                <a:cs typeface="+mj-cs"/>
                <a:sym typeface="Times New Roman"/>
              </a:defRPr>
            </a:lvl1pPr>
          </a:lstStyle>
          <a:p>
            <a:pPr/>
            <a:r>
              <a:t>From Nicholls et al, 1992, Fisher and Boycott, 1974, Johnston and Wu, 1997</a:t>
            </a:r>
          </a:p>
        </p:txBody>
      </p:sp>
      <p:sp>
        <p:nvSpPr>
          <p:cNvPr id="162" name="Shape 162"/>
          <p:cNvSpPr/>
          <p:nvPr/>
        </p:nvSpPr>
        <p:spPr>
          <a:xfrm>
            <a:off x="390525" y="728662"/>
            <a:ext cx="2609156" cy="2219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434ED6"/>
              </a:buClr>
              <a:buFont typeface="Arial"/>
              <a:defRPr b="1" sz="1600">
                <a:solidFill>
                  <a:srgbClr val="434ED6"/>
                </a:solidFill>
                <a:uFill>
                  <a:solidFill>
                    <a:srgbClr val="434ED6"/>
                  </a:solidFill>
                </a:uFill>
                <a:latin typeface="+mn-lt"/>
                <a:ea typeface="+mn-ea"/>
                <a:cs typeface="+mn-cs"/>
                <a:sym typeface="Arial"/>
              </a:defRPr>
            </a:lvl1pPr>
          </a:lstStyle>
          <a:p>
            <a:pPr/>
            <a:r>
              <a:t>motor neuron (spinal cord)</a:t>
            </a:r>
          </a:p>
        </p:txBody>
      </p:sp>
      <p:sp>
        <p:nvSpPr>
          <p:cNvPr id="163" name="Shape 163"/>
          <p:cNvSpPr/>
          <p:nvPr/>
        </p:nvSpPr>
        <p:spPr>
          <a:xfrm>
            <a:off x="314325" y="3328987"/>
            <a:ext cx="2474615" cy="2219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434ED6"/>
              </a:buClr>
              <a:buFont typeface="Arial"/>
              <a:defRPr b="1" sz="1600">
                <a:solidFill>
                  <a:srgbClr val="434ED6"/>
                </a:solidFill>
                <a:uFill>
                  <a:solidFill>
                    <a:srgbClr val="434ED6"/>
                  </a:solidFill>
                </a:uFill>
                <a:latin typeface="+mn-lt"/>
                <a:ea typeface="+mn-ea"/>
                <a:cs typeface="+mn-cs"/>
                <a:sym typeface="Arial"/>
              </a:defRPr>
            </a:lvl1pPr>
          </a:lstStyle>
          <a:p>
            <a:pPr/>
            <a:r>
              <a:t>Purkinje cell (cerebellum)</a:t>
            </a:r>
          </a:p>
        </p:txBody>
      </p:sp>
      <p:sp>
        <p:nvSpPr>
          <p:cNvPr id="164" name="Shape 164"/>
          <p:cNvSpPr/>
          <p:nvPr/>
        </p:nvSpPr>
        <p:spPr>
          <a:xfrm>
            <a:off x="4711700" y="625475"/>
            <a:ext cx="1491457" cy="450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914400">
              <a:buClr>
                <a:srgbClr val="434ED6"/>
              </a:buClr>
              <a:buFont typeface="Arial"/>
              <a:defRPr b="1" sz="1600">
                <a:solidFill>
                  <a:srgbClr val="434ED6"/>
                </a:solidFill>
                <a:uFill>
                  <a:solidFill>
                    <a:srgbClr val="434ED6"/>
                  </a:solidFill>
                </a:uFill>
                <a:latin typeface="+mn-lt"/>
                <a:ea typeface="+mn-ea"/>
                <a:cs typeface="+mn-cs"/>
                <a:sym typeface="Arial"/>
              </a:defRPr>
            </a:pPr>
            <a:r>
              <a:t>mitral cell  </a:t>
            </a:r>
          </a:p>
          <a:p>
            <a:pPr defTabSz="914400">
              <a:buClr>
                <a:srgbClr val="434ED6"/>
              </a:buClr>
              <a:buFont typeface="Arial"/>
              <a:defRPr b="1" sz="1600">
                <a:solidFill>
                  <a:srgbClr val="434ED6"/>
                </a:solidFill>
                <a:uFill>
                  <a:solidFill>
                    <a:srgbClr val="434ED6"/>
                  </a:solidFill>
                </a:uFill>
                <a:latin typeface="+mn-lt"/>
                <a:ea typeface="+mn-ea"/>
                <a:cs typeface="+mn-cs"/>
                <a:sym typeface="Arial"/>
              </a:defRPr>
            </a:pPr>
            <a:r>
              <a:t>(olfactory bulb)</a:t>
            </a:r>
          </a:p>
        </p:txBody>
      </p:sp>
      <p:sp>
        <p:nvSpPr>
          <p:cNvPr id="165" name="Shape 165"/>
          <p:cNvSpPr/>
          <p:nvPr/>
        </p:nvSpPr>
        <p:spPr>
          <a:xfrm>
            <a:off x="7240587" y="1382712"/>
            <a:ext cx="1435895" cy="450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914400">
              <a:buClr>
                <a:srgbClr val="434ED6"/>
              </a:buClr>
              <a:buFont typeface="Arial"/>
              <a:defRPr b="1" sz="1600">
                <a:solidFill>
                  <a:srgbClr val="434ED6"/>
                </a:solidFill>
                <a:uFill>
                  <a:solidFill>
                    <a:srgbClr val="434ED6"/>
                  </a:solidFill>
                </a:uFill>
                <a:latin typeface="+mn-lt"/>
                <a:ea typeface="+mn-ea"/>
                <a:cs typeface="+mn-cs"/>
                <a:sym typeface="Arial"/>
              </a:defRPr>
            </a:pPr>
            <a:r>
              <a:t>Pyramidal cell</a:t>
            </a:r>
          </a:p>
          <a:p>
            <a:pPr defTabSz="914400">
              <a:buClr>
                <a:srgbClr val="434ED6"/>
              </a:buClr>
              <a:buFont typeface="Arial"/>
              <a:defRPr b="1" sz="1600">
                <a:solidFill>
                  <a:srgbClr val="434ED6"/>
                </a:solidFill>
                <a:uFill>
                  <a:solidFill>
                    <a:srgbClr val="434ED6"/>
                  </a:solidFill>
                </a:uFill>
                <a:latin typeface="+mn-lt"/>
                <a:ea typeface="+mn-ea"/>
                <a:cs typeface="+mn-cs"/>
                <a:sym typeface="Arial"/>
              </a:defRPr>
            </a:pPr>
            <a:r>
              <a:t>(cortex)</a:t>
            </a:r>
          </a:p>
        </p:txBody>
      </p:sp>
      <p:sp>
        <p:nvSpPr>
          <p:cNvPr id="166" name="Shape 166"/>
          <p:cNvSpPr/>
          <p:nvPr/>
        </p:nvSpPr>
        <p:spPr>
          <a:xfrm flipH="1" flipV="1">
            <a:off x="3160712" y="2227262"/>
            <a:ext cx="687388" cy="282576"/>
          </a:xfrm>
          <a:prstGeom prst="line">
            <a:avLst/>
          </a:prstGeom>
          <a:ln w="19050">
            <a:solidFill>
              <a:srgbClr val="008F00"/>
            </a:solidFill>
            <a:tailEnd type="triangle"/>
          </a:ln>
        </p:spPr>
        <p:txBody>
          <a:bodyPr lIns="0" tIns="0" rIns="0" bIns="0"/>
          <a:lstStyle/>
          <a:p>
            <a:pPr/>
          </a:p>
        </p:txBody>
      </p:sp>
      <p:sp>
        <p:nvSpPr>
          <p:cNvPr id="167" name="Shape 167"/>
          <p:cNvSpPr/>
          <p:nvPr/>
        </p:nvSpPr>
        <p:spPr>
          <a:xfrm>
            <a:off x="3348037" y="3087687"/>
            <a:ext cx="482737" cy="2569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axon</a:t>
            </a:r>
          </a:p>
        </p:txBody>
      </p:sp>
      <p:sp>
        <p:nvSpPr>
          <p:cNvPr id="168" name="Shape 168"/>
          <p:cNvSpPr/>
          <p:nvPr/>
        </p:nvSpPr>
        <p:spPr>
          <a:xfrm>
            <a:off x="3929062" y="1330325"/>
            <a:ext cx="838139" cy="2569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dendrite</a:t>
            </a:r>
          </a:p>
        </p:txBody>
      </p:sp>
      <p:sp>
        <p:nvSpPr>
          <p:cNvPr id="169" name="Shape 169"/>
          <p:cNvSpPr/>
          <p:nvPr/>
        </p:nvSpPr>
        <p:spPr>
          <a:xfrm flipV="1">
            <a:off x="4484687" y="1565275"/>
            <a:ext cx="565151" cy="149225"/>
          </a:xfrm>
          <a:prstGeom prst="line">
            <a:avLst/>
          </a:prstGeom>
          <a:ln w="19050">
            <a:solidFill>
              <a:srgbClr val="008F00"/>
            </a:solidFill>
            <a:tailEnd type="triangle"/>
          </a:ln>
        </p:spPr>
        <p:txBody>
          <a:bodyPr lIns="0" tIns="0" rIns="0" bIns="0"/>
          <a:lstStyle/>
          <a:p>
            <a:pPr/>
          </a:p>
        </p:txBody>
      </p:sp>
      <p:sp>
        <p:nvSpPr>
          <p:cNvPr id="170" name="Shape 170"/>
          <p:cNvSpPr/>
          <p:nvPr/>
        </p:nvSpPr>
        <p:spPr>
          <a:xfrm>
            <a:off x="3932237" y="2444750"/>
            <a:ext cx="882676" cy="2569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cell body</a:t>
            </a:r>
          </a:p>
        </p:txBody>
      </p:sp>
      <p:sp>
        <p:nvSpPr>
          <p:cNvPr id="171" name="Shape 171"/>
          <p:cNvSpPr/>
          <p:nvPr/>
        </p:nvSpPr>
        <p:spPr>
          <a:xfrm flipH="1" flipV="1">
            <a:off x="2347912" y="3035300"/>
            <a:ext cx="941388" cy="149225"/>
          </a:xfrm>
          <a:prstGeom prst="line">
            <a:avLst/>
          </a:prstGeom>
          <a:ln w="19050">
            <a:solidFill>
              <a:srgbClr val="008F00"/>
            </a:solidFill>
            <a:tailEnd type="triangle"/>
          </a:ln>
        </p:spPr>
        <p:txBody>
          <a:bodyPr lIns="0" tIns="0" rIns="0" bIns="0"/>
          <a:lstStyle/>
          <a:p>
            <a:pPr/>
          </a:p>
        </p:txBody>
      </p:sp>
      <p:sp>
        <p:nvSpPr>
          <p:cNvPr id="172" name="Shape 172"/>
          <p:cNvSpPr/>
          <p:nvPr/>
        </p:nvSpPr>
        <p:spPr>
          <a:xfrm flipH="1">
            <a:off x="3695700" y="1638300"/>
            <a:ext cx="444500" cy="25400"/>
          </a:xfrm>
          <a:prstGeom prst="line">
            <a:avLst/>
          </a:prstGeom>
          <a:ln w="19050">
            <a:solidFill>
              <a:srgbClr val="008F00"/>
            </a:solidFill>
            <a:tailEnd type="triangle"/>
          </a:ln>
        </p:spPr>
        <p:txBody>
          <a:bodyPr lIns="0" tIns="0" rIns="0" bIns="0"/>
          <a:lstStyle/>
          <a:p>
            <a:pPr/>
          </a:p>
        </p:txBody>
      </p:sp>
      <p:sp>
        <p:nvSpPr>
          <p:cNvPr id="173" name="Shape 173"/>
          <p:cNvSpPr/>
          <p:nvPr/>
        </p:nvSpPr>
        <p:spPr>
          <a:xfrm>
            <a:off x="4929187" y="2676525"/>
            <a:ext cx="374651" cy="241300"/>
          </a:xfrm>
          <a:prstGeom prst="line">
            <a:avLst/>
          </a:prstGeom>
          <a:ln w="19050">
            <a:solidFill>
              <a:srgbClr val="008F00"/>
            </a:solidFill>
            <a:tailEnd type="triangle"/>
          </a:ln>
        </p:spPr>
        <p:txBody>
          <a:bodyPr lIns="0" tIns="0" rIns="0" bIns="0"/>
          <a:lstStyle/>
          <a:p>
            <a:pPr/>
          </a:p>
        </p:txBody>
      </p:sp>
      <p:sp>
        <p:nvSpPr>
          <p:cNvPr id="174" name="Shape 174"/>
          <p:cNvSpPr/>
          <p:nvPr/>
        </p:nvSpPr>
        <p:spPr>
          <a:xfrm>
            <a:off x="3898900" y="3297237"/>
            <a:ext cx="1465263" cy="711201"/>
          </a:xfrm>
          <a:prstGeom prst="line">
            <a:avLst/>
          </a:prstGeom>
          <a:ln w="19050">
            <a:solidFill>
              <a:srgbClr val="008F00"/>
            </a:solidFill>
            <a:tailEnd type="triangle"/>
          </a:ln>
        </p:spPr>
        <p:txBody>
          <a:bodyPr lIns="0" tIns="0" rIns="0" bIns="0"/>
          <a:lstStyle/>
          <a:p>
            <a:pPr/>
          </a:p>
        </p:txBody>
      </p:sp>
      <p:sp>
        <p:nvSpPr>
          <p:cNvPr id="175" name="Shape 175"/>
          <p:cNvSpPr/>
          <p:nvPr/>
        </p:nvSpPr>
        <p:spPr>
          <a:xfrm>
            <a:off x="101599" y="169862"/>
            <a:ext cx="8864031" cy="2569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Electrical signals come IN to dendrites, are “integrated” in cell body, result goes OUT axon</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nvSpPr>
        <p:spPr>
          <a:xfrm>
            <a:off x="7086600" y="6477000"/>
            <a:ext cx="1841500" cy="35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00000"/>
              </a:buClr>
              <a:buFont typeface="Times New Roman"/>
              <a:defRPr b="1" sz="1800">
                <a:uFill>
                  <a:solidFill>
                    <a:srgbClr val="000000"/>
                  </a:solidFill>
                </a:uFill>
                <a:latin typeface="+mj-lt"/>
                <a:ea typeface="+mj-ea"/>
                <a:cs typeface="+mj-cs"/>
                <a:sym typeface="Times New Roman"/>
              </a:defRPr>
            </a:lvl1pPr>
          </a:lstStyle>
          <a:p>
            <a:pPr/>
            <a:r>
              <a:t>7</a:t>
            </a:r>
          </a:p>
        </p:txBody>
      </p:sp>
      <p:pic>
        <p:nvPicPr>
          <p:cNvPr id="178" name="neuron_syn_JohnstonandWu1997.png"/>
          <p:cNvPicPr>
            <a:picLocks noChangeAspect="0"/>
          </p:cNvPicPr>
          <p:nvPr/>
        </p:nvPicPr>
        <p:blipFill>
          <a:blip r:embed="rId2">
            <a:extLst/>
          </a:blip>
          <a:srcRect l="1052" t="5659" r="0" b="26385"/>
          <a:stretch>
            <a:fillRect/>
          </a:stretch>
        </p:blipFill>
        <p:spPr>
          <a:xfrm>
            <a:off x="1392237" y="1517650"/>
            <a:ext cx="6551613" cy="4765675"/>
          </a:xfrm>
          <a:prstGeom prst="rect">
            <a:avLst/>
          </a:prstGeom>
          <a:ln w="12700">
            <a:miter lim="400000"/>
          </a:ln>
        </p:spPr>
      </p:pic>
      <p:sp>
        <p:nvSpPr>
          <p:cNvPr id="179" name="Shape 179"/>
          <p:cNvSpPr/>
          <p:nvPr/>
        </p:nvSpPr>
        <p:spPr>
          <a:xfrm>
            <a:off x="3335337" y="4652962"/>
            <a:ext cx="334964" cy="322263"/>
          </a:xfrm>
          <a:prstGeom prst="rect">
            <a:avLst/>
          </a:prstGeom>
          <a:solidFill>
            <a:srgbClr val="FFFFFF"/>
          </a:solidFill>
          <a:ln w="19050">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180" name="Shape 180"/>
          <p:cNvSpPr/>
          <p:nvPr/>
        </p:nvSpPr>
        <p:spPr>
          <a:xfrm>
            <a:off x="3455987" y="1452562"/>
            <a:ext cx="4545013" cy="2971801"/>
          </a:xfrm>
          <a:prstGeom prst="rect">
            <a:avLst/>
          </a:prstGeom>
          <a:solidFill>
            <a:srgbClr val="FFFFFF"/>
          </a:solidFill>
          <a:ln w="19050">
            <a:solidFill>
              <a:srgbClr val="FFFFFF"/>
            </a:solidFill>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181" name="Shape 181"/>
          <p:cNvSpPr/>
          <p:nvPr/>
        </p:nvSpPr>
        <p:spPr>
          <a:xfrm>
            <a:off x="4387850" y="3446462"/>
            <a:ext cx="4545013" cy="2971801"/>
          </a:xfrm>
          <a:prstGeom prst="rect">
            <a:avLst/>
          </a:prstGeom>
          <a:solidFill>
            <a:srgbClr val="FFFFFF"/>
          </a:solidFill>
          <a:ln w="19050">
            <a:solidFill>
              <a:srgbClr val="FFFFFF"/>
            </a:solidFill>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182" name="Shape 182"/>
          <p:cNvSpPr/>
          <p:nvPr/>
        </p:nvSpPr>
        <p:spPr>
          <a:xfrm>
            <a:off x="3582987" y="5238750"/>
            <a:ext cx="4545013" cy="133350"/>
          </a:xfrm>
          <a:prstGeom prst="rect">
            <a:avLst/>
          </a:prstGeom>
          <a:solidFill>
            <a:srgbClr val="FFFFFF"/>
          </a:solidFill>
          <a:ln w="19050">
            <a:solidFill>
              <a:srgbClr val="FFFFFF"/>
            </a:solidFill>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183" name="Shape 183"/>
          <p:cNvSpPr/>
          <p:nvPr/>
        </p:nvSpPr>
        <p:spPr>
          <a:xfrm>
            <a:off x="2070100" y="6354762"/>
            <a:ext cx="2303947" cy="2569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Johnston and Wu, 1997</a:t>
            </a:r>
          </a:p>
        </p:txBody>
      </p:sp>
      <p:sp>
        <p:nvSpPr>
          <p:cNvPr id="184" name="Shape 184"/>
          <p:cNvSpPr/>
          <p:nvPr/>
        </p:nvSpPr>
        <p:spPr>
          <a:xfrm>
            <a:off x="631825" y="1519237"/>
            <a:ext cx="1588" cy="1116013"/>
          </a:xfrm>
          <a:prstGeom prst="line">
            <a:avLst/>
          </a:prstGeom>
          <a:ln w="19050">
            <a:solidFill>
              <a:srgbClr val="00A500"/>
            </a:solidFill>
            <a:tailEnd type="triangle"/>
          </a:ln>
        </p:spPr>
        <p:txBody>
          <a:bodyPr lIns="0" tIns="0" rIns="0" bIns="0"/>
          <a:lstStyle/>
          <a:p>
            <a:pPr/>
          </a:p>
        </p:txBody>
      </p:sp>
      <p:sp>
        <p:nvSpPr>
          <p:cNvPr id="185" name="Shape 185"/>
          <p:cNvSpPr/>
          <p:nvPr/>
        </p:nvSpPr>
        <p:spPr>
          <a:xfrm>
            <a:off x="698500" y="1406525"/>
            <a:ext cx="723950" cy="2569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929292"/>
              </a:buClr>
              <a:buFont typeface="Times New Roman"/>
              <a:defRPr b="1" sz="1800">
                <a:solidFill>
                  <a:srgbClr val="929292"/>
                </a:solidFill>
                <a:uFill>
                  <a:solidFill>
                    <a:srgbClr val="929292"/>
                  </a:solidFill>
                </a:uFill>
                <a:latin typeface="+mj-lt"/>
                <a:ea typeface="+mj-ea"/>
                <a:cs typeface="+mj-cs"/>
                <a:sym typeface="Times New Roman"/>
              </a:defRPr>
            </a:lvl1pPr>
          </a:lstStyle>
          <a:p>
            <a:pPr/>
            <a:r>
              <a:t>INPUT</a:t>
            </a:r>
          </a:p>
        </p:txBody>
      </p:sp>
      <p:sp>
        <p:nvSpPr>
          <p:cNvPr id="186" name="Shape 186"/>
          <p:cNvSpPr/>
          <p:nvPr/>
        </p:nvSpPr>
        <p:spPr>
          <a:xfrm>
            <a:off x="582612" y="4940300"/>
            <a:ext cx="1588" cy="1116013"/>
          </a:xfrm>
          <a:prstGeom prst="line">
            <a:avLst/>
          </a:prstGeom>
          <a:ln w="19050">
            <a:solidFill>
              <a:srgbClr val="00A500"/>
            </a:solidFill>
            <a:tailEnd type="triangle"/>
          </a:ln>
        </p:spPr>
        <p:txBody>
          <a:bodyPr lIns="0" tIns="0" rIns="0" bIns="0"/>
          <a:lstStyle/>
          <a:p>
            <a:pPr/>
          </a:p>
        </p:txBody>
      </p:sp>
      <p:sp>
        <p:nvSpPr>
          <p:cNvPr id="187" name="Shape 187"/>
          <p:cNvSpPr/>
          <p:nvPr/>
        </p:nvSpPr>
        <p:spPr>
          <a:xfrm>
            <a:off x="649287" y="4827587"/>
            <a:ext cx="965275" cy="2569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929292"/>
              </a:buClr>
              <a:buFont typeface="Times New Roman"/>
              <a:defRPr b="1" sz="1800">
                <a:solidFill>
                  <a:srgbClr val="929292"/>
                </a:solidFill>
                <a:uFill>
                  <a:solidFill>
                    <a:srgbClr val="929292"/>
                  </a:solidFill>
                </a:uFill>
                <a:latin typeface="+mj-lt"/>
                <a:ea typeface="+mj-ea"/>
                <a:cs typeface="+mj-cs"/>
                <a:sym typeface="Times New Roman"/>
              </a:defRPr>
            </a:lvl1pPr>
          </a:lstStyle>
          <a:p>
            <a:pPr/>
            <a:r>
              <a:t>OUTPUT</a:t>
            </a:r>
          </a:p>
        </p:txBody>
      </p:sp>
      <p:sp>
        <p:nvSpPr>
          <p:cNvPr id="188" name="Shape 188"/>
          <p:cNvSpPr/>
          <p:nvPr/>
        </p:nvSpPr>
        <p:spPr>
          <a:xfrm>
            <a:off x="2635250" y="2370137"/>
            <a:ext cx="1346573" cy="25699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DENDRITES</a:t>
            </a:r>
          </a:p>
        </p:txBody>
      </p:sp>
      <p:sp>
        <p:nvSpPr>
          <p:cNvPr id="189" name="Shape 189"/>
          <p:cNvSpPr/>
          <p:nvPr/>
        </p:nvSpPr>
        <p:spPr>
          <a:xfrm>
            <a:off x="868362" y="3705225"/>
            <a:ext cx="1340211" cy="25698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CELL BODY</a:t>
            </a:r>
          </a:p>
        </p:txBody>
      </p:sp>
      <p:sp>
        <p:nvSpPr>
          <p:cNvPr id="190" name="Shape 190"/>
          <p:cNvSpPr/>
          <p:nvPr/>
        </p:nvSpPr>
        <p:spPr>
          <a:xfrm>
            <a:off x="1625600" y="5267325"/>
            <a:ext cx="685776" cy="25698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AXON</a:t>
            </a:r>
          </a:p>
        </p:txBody>
      </p:sp>
      <p:sp>
        <p:nvSpPr>
          <p:cNvPr id="191" name="Shape 191"/>
          <p:cNvSpPr/>
          <p:nvPr/>
        </p:nvSpPr>
        <p:spPr>
          <a:xfrm>
            <a:off x="3338512" y="4073525"/>
            <a:ext cx="1581089" cy="25698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Action potential</a:t>
            </a:r>
          </a:p>
        </p:txBody>
      </p:sp>
      <p:sp>
        <p:nvSpPr>
          <p:cNvPr id="192" name="Shape 192"/>
          <p:cNvSpPr/>
          <p:nvPr/>
        </p:nvSpPr>
        <p:spPr>
          <a:xfrm>
            <a:off x="2576512" y="6015037"/>
            <a:ext cx="1270001" cy="25699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                      </a:t>
            </a:r>
          </a:p>
        </p:txBody>
      </p:sp>
      <p:sp>
        <p:nvSpPr>
          <p:cNvPr id="193" name="Shape 193"/>
          <p:cNvSpPr/>
          <p:nvPr/>
        </p:nvSpPr>
        <p:spPr>
          <a:xfrm>
            <a:off x="3641861" y="4668136"/>
            <a:ext cx="887141" cy="256990"/>
          </a:xfrm>
          <a:prstGeom prst="rect">
            <a:avLst/>
          </a:prstGeom>
          <a:solidFill>
            <a:srgbClr val="FFFFFF"/>
          </a:solidFill>
          <a:ln w="1905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Times New Roman"/>
              <a:defRPr b="1" sz="1800">
                <a:uFill>
                  <a:solidFill>
                    <a:srgbClr val="000000"/>
                  </a:solidFill>
                </a:uFill>
                <a:latin typeface="+mj-lt"/>
                <a:ea typeface="+mj-ea"/>
                <a:cs typeface="+mj-cs"/>
                <a:sym typeface="Times New Roman"/>
              </a:defRPr>
            </a:lvl1pPr>
          </a:lstStyle>
          <a:p>
            <a:pPr/>
            <a:r>
              <a:t>~100 mV</a:t>
            </a:r>
          </a:p>
        </p:txBody>
      </p:sp>
      <p:sp>
        <p:nvSpPr>
          <p:cNvPr id="194" name="Shape 194"/>
          <p:cNvSpPr/>
          <p:nvPr/>
        </p:nvSpPr>
        <p:spPr>
          <a:xfrm>
            <a:off x="3468687" y="4424362"/>
            <a:ext cx="1588" cy="941388"/>
          </a:xfrm>
          <a:prstGeom prst="line">
            <a:avLst/>
          </a:prstGeom>
          <a:ln w="19050">
            <a:solidFill>
              <a:srgbClr val="000000"/>
            </a:solidFill>
            <a:headEnd type="triangle"/>
            <a:tailEnd type="triangle"/>
          </a:ln>
        </p:spPr>
        <p:txBody>
          <a:bodyPr lIns="0" tIns="0" rIns="0" bIns="0"/>
          <a:lstStyle/>
          <a:p>
            <a:pPr/>
          </a:p>
        </p:txBody>
      </p:sp>
      <p:sp>
        <p:nvSpPr>
          <p:cNvPr id="195" name="Shape 195"/>
          <p:cNvSpPr/>
          <p:nvPr/>
        </p:nvSpPr>
        <p:spPr>
          <a:xfrm>
            <a:off x="2944812" y="5619750"/>
            <a:ext cx="1679576" cy="174625"/>
          </a:xfrm>
          <a:prstGeom prst="rect">
            <a:avLst/>
          </a:prstGeom>
          <a:solidFill>
            <a:srgbClr val="FFFFFF"/>
          </a:solidFill>
          <a:ln w="19050">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196" name="Shape 196"/>
          <p:cNvSpPr/>
          <p:nvPr/>
        </p:nvSpPr>
        <p:spPr>
          <a:xfrm>
            <a:off x="3038475" y="5561012"/>
            <a:ext cx="1809465" cy="2569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0                10 msec</a:t>
            </a:r>
          </a:p>
        </p:txBody>
      </p:sp>
      <p:sp>
        <p:nvSpPr>
          <p:cNvPr id="197" name="Shape 197"/>
          <p:cNvSpPr/>
          <p:nvPr/>
        </p:nvSpPr>
        <p:spPr>
          <a:xfrm>
            <a:off x="1838325" y="4400550"/>
            <a:ext cx="546100" cy="171450"/>
          </a:xfrm>
          <a:prstGeom prst="rect">
            <a:avLst/>
          </a:prstGeom>
          <a:solidFill>
            <a:srgbClr val="FFFFFF"/>
          </a:solidFill>
          <a:ln w="19050">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198" name="Shape 198"/>
          <p:cNvSpPr/>
          <p:nvPr>
            <p:ph type="title" idx="4294967295"/>
          </p:nvPr>
        </p:nvSpPr>
        <p:spPr>
          <a:xfrm>
            <a:off x="152400" y="0"/>
            <a:ext cx="8991600" cy="1600200"/>
          </a:xfrm>
          <a:prstGeom prst="rect">
            <a:avLst/>
          </a:prstGeom>
        </p:spPr>
        <p:txBody>
          <a:bodyPr/>
          <a:lstStyle>
            <a:lvl1pPr>
              <a:defRPr sz="2400"/>
            </a:lvl1pPr>
          </a:lstStyle>
          <a:p>
            <a:pPr/>
            <a:r>
              <a:t>Given sufficient input, neurons “fire SPIKES”</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nvSpPr>
        <p:spPr>
          <a:xfrm>
            <a:off x="7086600" y="6477000"/>
            <a:ext cx="1841500" cy="35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buClr>
                <a:srgbClr val="000000"/>
              </a:buClr>
              <a:buFont typeface="Times New Roman"/>
              <a:defRPr b="1" sz="1800">
                <a:uFill>
                  <a:solidFill>
                    <a:srgbClr val="000000"/>
                  </a:solidFill>
                </a:uFill>
                <a:latin typeface="+mj-lt"/>
                <a:ea typeface="+mj-ea"/>
                <a:cs typeface="+mj-cs"/>
                <a:sym typeface="Times New Roman"/>
              </a:defRPr>
            </a:lvl1pPr>
          </a:lstStyle>
          <a:p>
            <a:pPr/>
            <a:r>
              <a:t>8</a:t>
            </a:r>
          </a:p>
        </p:txBody>
      </p:sp>
      <p:pic>
        <p:nvPicPr>
          <p:cNvPr id="201" name="neuron_syn_JohnstonandWu1997.png"/>
          <p:cNvPicPr>
            <a:picLocks noChangeAspect="0"/>
          </p:cNvPicPr>
          <p:nvPr/>
        </p:nvPicPr>
        <p:blipFill>
          <a:blip r:embed="rId2">
            <a:extLst/>
          </a:blip>
          <a:srcRect l="1052" t="5659" r="0" b="26385"/>
          <a:stretch>
            <a:fillRect/>
          </a:stretch>
        </p:blipFill>
        <p:spPr>
          <a:xfrm>
            <a:off x="1392237" y="1517650"/>
            <a:ext cx="6551613" cy="4765675"/>
          </a:xfrm>
          <a:prstGeom prst="rect">
            <a:avLst/>
          </a:prstGeom>
          <a:ln w="12700">
            <a:miter lim="400000"/>
          </a:ln>
        </p:spPr>
      </p:pic>
      <p:sp>
        <p:nvSpPr>
          <p:cNvPr id="202" name="Shape 202"/>
          <p:cNvSpPr/>
          <p:nvPr/>
        </p:nvSpPr>
        <p:spPr>
          <a:xfrm>
            <a:off x="3335337" y="4652962"/>
            <a:ext cx="334964" cy="322263"/>
          </a:xfrm>
          <a:prstGeom prst="rect">
            <a:avLst/>
          </a:prstGeom>
          <a:solidFill>
            <a:srgbClr val="FFFFFF"/>
          </a:solidFill>
          <a:ln w="19050">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203" name="Shape 203"/>
          <p:cNvSpPr/>
          <p:nvPr>
            <p:ph type="title" idx="4294967295"/>
          </p:nvPr>
        </p:nvSpPr>
        <p:spPr>
          <a:xfrm>
            <a:off x="152400" y="0"/>
            <a:ext cx="8991600" cy="1600200"/>
          </a:xfrm>
          <a:prstGeom prst="rect">
            <a:avLst/>
          </a:prstGeom>
        </p:spPr>
        <p:txBody>
          <a:bodyPr/>
          <a:lstStyle>
            <a:lvl1pPr>
              <a:defRPr sz="2400"/>
            </a:lvl1pPr>
          </a:lstStyle>
          <a:p>
            <a:pPr/>
            <a:r>
              <a:t>Given sufficient input, neurons “fire SPIKES”</a:t>
            </a:r>
          </a:p>
        </p:txBody>
      </p:sp>
      <p:sp>
        <p:nvSpPr>
          <p:cNvPr id="204" name="Shape 204"/>
          <p:cNvSpPr/>
          <p:nvPr/>
        </p:nvSpPr>
        <p:spPr>
          <a:xfrm>
            <a:off x="3621087" y="5264150"/>
            <a:ext cx="2379664" cy="120650"/>
          </a:xfrm>
          <a:prstGeom prst="rect">
            <a:avLst/>
          </a:prstGeom>
          <a:solidFill>
            <a:srgbClr val="FFFFFF"/>
          </a:solidFill>
          <a:ln w="19050">
            <a:solidFill>
              <a:srgbClr val="FFFFFF"/>
            </a:solidFill>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205" name="Shape 205"/>
          <p:cNvSpPr/>
          <p:nvPr/>
        </p:nvSpPr>
        <p:spPr>
          <a:xfrm>
            <a:off x="2070100" y="6354762"/>
            <a:ext cx="2303947" cy="2569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Johnston and Wu, 1997</a:t>
            </a:r>
          </a:p>
        </p:txBody>
      </p:sp>
      <p:sp>
        <p:nvSpPr>
          <p:cNvPr id="206" name="Shape 206"/>
          <p:cNvSpPr/>
          <p:nvPr/>
        </p:nvSpPr>
        <p:spPr>
          <a:xfrm>
            <a:off x="631825" y="1519237"/>
            <a:ext cx="1588" cy="1116013"/>
          </a:xfrm>
          <a:prstGeom prst="line">
            <a:avLst/>
          </a:prstGeom>
          <a:ln w="19050">
            <a:solidFill>
              <a:srgbClr val="00A500"/>
            </a:solidFill>
            <a:tailEnd type="triangle"/>
          </a:ln>
        </p:spPr>
        <p:txBody>
          <a:bodyPr lIns="0" tIns="0" rIns="0" bIns="0"/>
          <a:lstStyle/>
          <a:p>
            <a:pPr/>
          </a:p>
        </p:txBody>
      </p:sp>
      <p:sp>
        <p:nvSpPr>
          <p:cNvPr id="207" name="Shape 207"/>
          <p:cNvSpPr/>
          <p:nvPr/>
        </p:nvSpPr>
        <p:spPr>
          <a:xfrm>
            <a:off x="698500" y="1406525"/>
            <a:ext cx="723950" cy="2569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929292"/>
              </a:buClr>
              <a:buFont typeface="Times New Roman"/>
              <a:defRPr b="1" sz="1800">
                <a:solidFill>
                  <a:srgbClr val="929292"/>
                </a:solidFill>
                <a:uFill>
                  <a:solidFill>
                    <a:srgbClr val="929292"/>
                  </a:solidFill>
                </a:uFill>
                <a:latin typeface="+mj-lt"/>
                <a:ea typeface="+mj-ea"/>
                <a:cs typeface="+mj-cs"/>
                <a:sym typeface="Times New Roman"/>
              </a:defRPr>
            </a:lvl1pPr>
          </a:lstStyle>
          <a:p>
            <a:pPr/>
            <a:r>
              <a:t>INPUT</a:t>
            </a:r>
          </a:p>
        </p:txBody>
      </p:sp>
      <p:sp>
        <p:nvSpPr>
          <p:cNvPr id="208" name="Shape 208"/>
          <p:cNvSpPr/>
          <p:nvPr/>
        </p:nvSpPr>
        <p:spPr>
          <a:xfrm>
            <a:off x="582612" y="4940300"/>
            <a:ext cx="1588" cy="1116013"/>
          </a:xfrm>
          <a:prstGeom prst="line">
            <a:avLst/>
          </a:prstGeom>
          <a:ln w="19050">
            <a:solidFill>
              <a:srgbClr val="00A500"/>
            </a:solidFill>
            <a:tailEnd type="triangle"/>
          </a:ln>
        </p:spPr>
        <p:txBody>
          <a:bodyPr lIns="0" tIns="0" rIns="0" bIns="0"/>
          <a:lstStyle/>
          <a:p>
            <a:pPr/>
          </a:p>
        </p:txBody>
      </p:sp>
      <p:sp>
        <p:nvSpPr>
          <p:cNvPr id="209" name="Shape 209"/>
          <p:cNvSpPr/>
          <p:nvPr/>
        </p:nvSpPr>
        <p:spPr>
          <a:xfrm>
            <a:off x="649287" y="4827587"/>
            <a:ext cx="965275" cy="2569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929292"/>
              </a:buClr>
              <a:buFont typeface="Times New Roman"/>
              <a:defRPr b="1" sz="1800">
                <a:solidFill>
                  <a:srgbClr val="929292"/>
                </a:solidFill>
                <a:uFill>
                  <a:solidFill>
                    <a:srgbClr val="929292"/>
                  </a:solidFill>
                </a:uFill>
                <a:latin typeface="+mj-lt"/>
                <a:ea typeface="+mj-ea"/>
                <a:cs typeface="+mj-cs"/>
                <a:sym typeface="Times New Roman"/>
              </a:defRPr>
            </a:lvl1pPr>
          </a:lstStyle>
          <a:p>
            <a:pPr/>
            <a:r>
              <a:t>OUTPUT</a:t>
            </a:r>
          </a:p>
        </p:txBody>
      </p:sp>
      <p:sp>
        <p:nvSpPr>
          <p:cNvPr id="210" name="Shape 210"/>
          <p:cNvSpPr/>
          <p:nvPr/>
        </p:nvSpPr>
        <p:spPr>
          <a:xfrm>
            <a:off x="868362" y="3705225"/>
            <a:ext cx="1340211" cy="25698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CELL BODY</a:t>
            </a:r>
          </a:p>
        </p:txBody>
      </p:sp>
      <p:sp>
        <p:nvSpPr>
          <p:cNvPr id="211" name="Shape 211"/>
          <p:cNvSpPr/>
          <p:nvPr/>
        </p:nvSpPr>
        <p:spPr>
          <a:xfrm>
            <a:off x="1625600" y="5267325"/>
            <a:ext cx="685776" cy="25698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AXON</a:t>
            </a:r>
          </a:p>
        </p:txBody>
      </p:sp>
      <p:sp>
        <p:nvSpPr>
          <p:cNvPr id="212" name="Shape 212"/>
          <p:cNvSpPr/>
          <p:nvPr/>
        </p:nvSpPr>
        <p:spPr>
          <a:xfrm>
            <a:off x="2576512" y="6015037"/>
            <a:ext cx="1270001" cy="25699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                      </a:t>
            </a:r>
          </a:p>
        </p:txBody>
      </p:sp>
      <p:sp>
        <p:nvSpPr>
          <p:cNvPr id="213" name="Shape 213"/>
          <p:cNvSpPr/>
          <p:nvPr/>
        </p:nvSpPr>
        <p:spPr>
          <a:xfrm>
            <a:off x="2944812" y="5619750"/>
            <a:ext cx="1679576" cy="174625"/>
          </a:xfrm>
          <a:prstGeom prst="rect">
            <a:avLst/>
          </a:prstGeom>
          <a:solidFill>
            <a:srgbClr val="FFFFFF"/>
          </a:solidFill>
          <a:ln w="19050">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214" name="Shape 214"/>
          <p:cNvSpPr/>
          <p:nvPr/>
        </p:nvSpPr>
        <p:spPr>
          <a:xfrm>
            <a:off x="3038475" y="5561012"/>
            <a:ext cx="1809465" cy="2569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0                10 msec</a:t>
            </a:r>
          </a:p>
        </p:txBody>
      </p:sp>
      <p:sp>
        <p:nvSpPr>
          <p:cNvPr id="215" name="Shape 215"/>
          <p:cNvSpPr/>
          <p:nvPr/>
        </p:nvSpPr>
        <p:spPr>
          <a:xfrm>
            <a:off x="4181475" y="5040312"/>
            <a:ext cx="1809465" cy="25699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0                10 msec</a:t>
            </a:r>
          </a:p>
        </p:txBody>
      </p:sp>
      <p:sp>
        <p:nvSpPr>
          <p:cNvPr id="216" name="Shape 216"/>
          <p:cNvSpPr/>
          <p:nvPr/>
        </p:nvSpPr>
        <p:spPr>
          <a:xfrm>
            <a:off x="3784600" y="1435100"/>
            <a:ext cx="2381635" cy="25698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CHEMICAL SYNAPSE</a:t>
            </a:r>
          </a:p>
        </p:txBody>
      </p:sp>
      <p:sp>
        <p:nvSpPr>
          <p:cNvPr id="217" name="Shape 217"/>
          <p:cNvSpPr/>
          <p:nvPr/>
        </p:nvSpPr>
        <p:spPr>
          <a:xfrm>
            <a:off x="4064000" y="4137025"/>
            <a:ext cx="368214" cy="25698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1800">
                <a:uFill>
                  <a:solidFill>
                    <a:srgbClr val="000000"/>
                  </a:solidFill>
                </a:uFill>
                <a:latin typeface="+mj-lt"/>
                <a:ea typeface="+mj-ea"/>
                <a:cs typeface="+mj-cs"/>
                <a:sym typeface="Times New Roman"/>
              </a:defRPr>
            </a:lvl1pPr>
          </a:lstStyle>
          <a:p>
            <a:pPr/>
            <a:r>
              <a:t>mV</a:t>
            </a:r>
          </a:p>
        </p:txBody>
      </p:sp>
      <p:sp>
        <p:nvSpPr>
          <p:cNvPr id="218" name="Shape 218"/>
          <p:cNvSpPr/>
          <p:nvPr/>
        </p:nvSpPr>
        <p:spPr>
          <a:xfrm>
            <a:off x="4910137" y="635000"/>
            <a:ext cx="3986114" cy="33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Times New Roman"/>
              <a:defRPr b="1" sz="2400">
                <a:uFill>
                  <a:solidFill>
                    <a:srgbClr val="000000"/>
                  </a:solidFill>
                </a:uFill>
                <a:latin typeface="+mj-lt"/>
                <a:ea typeface="+mj-ea"/>
                <a:cs typeface="+mj-cs"/>
                <a:sym typeface="Times New Roman"/>
              </a:defRPr>
            </a:lvl1pPr>
          </a:lstStyle>
          <a:p>
            <a:pPr/>
            <a:r>
              <a:t>… communicated downstream</a:t>
            </a:r>
          </a:p>
        </p:txBody>
      </p:sp>
      <p:sp>
        <p:nvSpPr>
          <p:cNvPr id="219" name="Shape 219"/>
          <p:cNvSpPr/>
          <p:nvPr/>
        </p:nvSpPr>
        <p:spPr>
          <a:xfrm>
            <a:off x="-1" y="538162"/>
            <a:ext cx="9156702" cy="134938"/>
          </a:xfrm>
          <a:prstGeom prst="rect">
            <a:avLst/>
          </a:prstGeom>
          <a:solidFill>
            <a:srgbClr val="FFFFFF"/>
          </a:solidFill>
          <a:ln w="19050">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220" name="Shape 220"/>
          <p:cNvSpPr/>
          <p:nvPr/>
        </p:nvSpPr>
        <p:spPr>
          <a:xfrm>
            <a:off x="2590800" y="2419350"/>
            <a:ext cx="546100" cy="171450"/>
          </a:xfrm>
          <a:prstGeom prst="rect">
            <a:avLst/>
          </a:prstGeom>
          <a:solidFill>
            <a:srgbClr val="FFFFFF"/>
          </a:solidFill>
          <a:ln w="19050">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221" name="Shape 221"/>
          <p:cNvSpPr/>
          <p:nvPr/>
        </p:nvSpPr>
        <p:spPr>
          <a:xfrm>
            <a:off x="6257925" y="1914525"/>
            <a:ext cx="546100" cy="171450"/>
          </a:xfrm>
          <a:prstGeom prst="rect">
            <a:avLst/>
          </a:prstGeom>
          <a:solidFill>
            <a:srgbClr val="FFFFFF"/>
          </a:solidFill>
          <a:ln w="19050">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222" name="Shape 222"/>
          <p:cNvSpPr/>
          <p:nvPr/>
        </p:nvSpPr>
        <p:spPr>
          <a:xfrm>
            <a:off x="1838325" y="4400550"/>
            <a:ext cx="546100" cy="171450"/>
          </a:xfrm>
          <a:prstGeom prst="rect">
            <a:avLst/>
          </a:prstGeom>
          <a:solidFill>
            <a:srgbClr val="FFFFFF"/>
          </a:solidFill>
          <a:ln w="19050">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223" name="Shape 223"/>
          <p:cNvSpPr/>
          <p:nvPr/>
        </p:nvSpPr>
        <p:spPr>
          <a:xfrm>
            <a:off x="7134225" y="4467225"/>
            <a:ext cx="546100" cy="438150"/>
          </a:xfrm>
          <a:prstGeom prst="rect">
            <a:avLst/>
          </a:prstGeom>
          <a:solidFill>
            <a:srgbClr val="FFFFFF"/>
          </a:solidFill>
          <a:ln w="19050">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
        <p:nvSpPr>
          <p:cNvPr id="224" name="Shape 224"/>
          <p:cNvSpPr/>
          <p:nvPr/>
        </p:nvSpPr>
        <p:spPr>
          <a:xfrm>
            <a:off x="6991350" y="5391150"/>
            <a:ext cx="546100" cy="438150"/>
          </a:xfrm>
          <a:prstGeom prst="rect">
            <a:avLst/>
          </a:prstGeom>
          <a:solidFill>
            <a:srgbClr val="FFFFFF"/>
          </a:solidFill>
          <a:ln w="19050">
            <a:miter lim="400000"/>
          </a:ln>
        </p:spPr>
        <p:txBody>
          <a:bodyPr lIns="0" tIns="0" rIns="0" bIns="0" anchor="ctr"/>
          <a:lstStyle/>
          <a:p>
            <a:pPr algn="ctr" defTabSz="914400">
              <a:buClr>
                <a:srgbClr val="000000"/>
              </a:buClr>
              <a:buFont typeface="Times New Roman"/>
              <a:defRPr b="1" sz="1800">
                <a:uFill>
                  <a:solidFill>
                    <a:srgbClr val="000000"/>
                  </a:solidFill>
                </a:uFill>
                <a:latin typeface="+mj-lt"/>
                <a:ea typeface="+mj-ea"/>
                <a:cs typeface="+mj-cs"/>
                <a:sym typeface="Times New Roman"/>
              </a:defRPr>
            </a:pP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nvSpPr>
        <p:spPr>
          <a:xfrm>
            <a:off x="-1" y="609600"/>
            <a:ext cx="9144001" cy="1588"/>
          </a:xfrm>
          <a:prstGeom prst="line">
            <a:avLst/>
          </a:prstGeom>
          <a:ln>
            <a:solidFill>
              <a:srgbClr val="000000"/>
            </a:solidFill>
          </a:ln>
        </p:spPr>
        <p:txBody>
          <a:bodyPr lIns="0" tIns="0" rIns="0" bIns="0"/>
          <a:lstStyle/>
          <a:p>
            <a:pPr/>
          </a:p>
        </p:txBody>
      </p:sp>
      <p:sp>
        <p:nvSpPr>
          <p:cNvPr id="227" name="Shape 2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8" name="image.pdf"/>
          <p:cNvPicPr>
            <a:picLocks noChangeAspect="0"/>
          </p:cNvPicPr>
          <p:nvPr/>
        </p:nvPicPr>
        <p:blipFill>
          <a:blip r:embed="rId2">
            <a:extLst/>
          </a:blip>
          <a:stretch>
            <a:fillRect/>
          </a:stretch>
        </p:blipFill>
        <p:spPr>
          <a:xfrm>
            <a:off x="-38100" y="2147887"/>
            <a:ext cx="3956050" cy="1590676"/>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nvSpPr>
        <p:spPr>
          <a:xfrm>
            <a:off x="-1" y="609600"/>
            <a:ext cx="9144001" cy="1588"/>
          </a:xfrm>
          <a:prstGeom prst="line">
            <a:avLst/>
          </a:prstGeom>
          <a:ln>
            <a:solidFill>
              <a:srgbClr val="000000"/>
            </a:solidFill>
          </a:ln>
        </p:spPr>
        <p:txBody>
          <a:bodyPr lIns="0" tIns="0" rIns="0" bIns="0"/>
          <a:lstStyle/>
          <a:p>
            <a:pPr/>
          </a:p>
        </p:txBody>
      </p:sp>
      <p:sp>
        <p:nvSpPr>
          <p:cNvPr id="231" name="Shape 2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2" name="image.png"/>
          <p:cNvPicPr>
            <a:picLocks noChangeAspect="0"/>
          </p:cNvPicPr>
          <p:nvPr/>
        </p:nvPicPr>
        <p:blipFill>
          <a:blip r:embed="rId2">
            <a:extLst/>
          </a:blip>
          <a:srcRect l="28503" t="8876" r="24847" b="31335"/>
          <a:stretch>
            <a:fillRect/>
          </a:stretch>
        </p:blipFill>
        <p:spPr>
          <a:xfrm>
            <a:off x="2917825" y="119062"/>
            <a:ext cx="7011988" cy="6738938"/>
          </a:xfrm>
          <a:prstGeom prst="rect">
            <a:avLst/>
          </a:prstGeom>
          <a:ln w="12700">
            <a:miter lim="400000"/>
          </a:ln>
        </p:spPr>
      </p:pic>
      <p:pic>
        <p:nvPicPr>
          <p:cNvPr id="233" name="image.pdf"/>
          <p:cNvPicPr>
            <a:picLocks noChangeAspect="0"/>
          </p:cNvPicPr>
          <p:nvPr/>
        </p:nvPicPr>
        <p:blipFill>
          <a:blip r:embed="rId3">
            <a:extLst/>
          </a:blip>
          <a:stretch>
            <a:fillRect/>
          </a:stretch>
        </p:blipFill>
        <p:spPr>
          <a:xfrm>
            <a:off x="-38100" y="2147887"/>
            <a:ext cx="3956050" cy="1590676"/>
          </a:xfrm>
          <a:prstGeom prst="rect">
            <a:avLst/>
          </a:prstGeom>
          <a:ln w="12700">
            <a:miter lim="400000"/>
          </a:ln>
        </p:spPr>
      </p:pic>
      <p:sp>
        <p:nvSpPr>
          <p:cNvPr id="234" name="Shape 234"/>
          <p:cNvSpPr/>
          <p:nvPr/>
        </p:nvSpPr>
        <p:spPr>
          <a:xfrm>
            <a:off x="114300" y="4654550"/>
            <a:ext cx="3013293" cy="495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3500" u="sng">
                <a:solidFill>
                  <a:srgbClr val="0061FF"/>
                </a:solidFill>
                <a:uFill>
                  <a:solidFill>
                    <a:srgbClr val="0061FF"/>
                  </a:solidFill>
                </a:uFill>
                <a:latin typeface="+mj-lt"/>
                <a:ea typeface="+mj-ea"/>
                <a:cs typeface="+mj-cs"/>
                <a:sym typeface="Times New Roman"/>
              </a:defRPr>
            </a:lvl1pPr>
          </a:lstStyle>
          <a:p>
            <a:pPr/>
            <a:r>
              <a:t>whydomath.org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6" name="droppedImage.pdf"/>
          <p:cNvPicPr>
            <a:picLocks noChangeAspect="1"/>
          </p:cNvPicPr>
          <p:nvPr/>
        </p:nvPicPr>
        <p:blipFill>
          <a:blip r:embed="rId2">
            <a:extLst/>
          </a:blip>
          <a:stretch>
            <a:fillRect/>
          </a:stretch>
        </p:blipFill>
        <p:spPr>
          <a:xfrm>
            <a:off x="12915900" y="2387600"/>
            <a:ext cx="3022600" cy="901700"/>
          </a:xfrm>
          <a:prstGeom prst="rect">
            <a:avLst/>
          </a:prstGeom>
        </p:spPr>
      </p:pic>
      <p:pic>
        <p:nvPicPr>
          <p:cNvPr id="237" name="droppedImage.pdf"/>
          <p:cNvPicPr>
            <a:picLocks noChangeAspect="1"/>
          </p:cNvPicPr>
          <p:nvPr/>
        </p:nvPicPr>
        <p:blipFill>
          <a:blip r:embed="rId3">
            <a:extLst/>
          </a:blip>
          <a:stretch>
            <a:fillRect/>
          </a:stretch>
        </p:blipFill>
        <p:spPr>
          <a:xfrm>
            <a:off x="749300" y="1219200"/>
            <a:ext cx="7150100" cy="431800"/>
          </a:xfrm>
          <a:prstGeom prst="rect">
            <a:avLst/>
          </a:prstGeom>
        </p:spPr>
      </p:pic>
      <p:pic>
        <p:nvPicPr>
          <p:cNvPr id="238" name="droppedImage.pdf"/>
          <p:cNvPicPr>
            <a:picLocks noChangeAspect="1"/>
          </p:cNvPicPr>
          <p:nvPr/>
        </p:nvPicPr>
        <p:blipFill>
          <a:blip r:embed="rId4">
            <a:extLst/>
          </a:blip>
          <a:stretch>
            <a:fillRect/>
          </a:stretch>
        </p:blipFill>
        <p:spPr>
          <a:xfrm>
            <a:off x="762000" y="723900"/>
            <a:ext cx="2324100" cy="330200"/>
          </a:xfrm>
          <a:prstGeom prst="rect">
            <a:avLst/>
          </a:prstGeom>
        </p:spPr>
      </p:pic>
      <p:pic>
        <p:nvPicPr>
          <p:cNvPr id="239" name="droppedImage.pdf"/>
          <p:cNvPicPr>
            <a:picLocks noChangeAspect="1"/>
          </p:cNvPicPr>
          <p:nvPr/>
        </p:nvPicPr>
        <p:blipFill>
          <a:blip r:embed="rId5">
            <a:extLst/>
          </a:blip>
          <a:stretch>
            <a:fillRect/>
          </a:stretch>
        </p:blipFill>
        <p:spPr>
          <a:xfrm>
            <a:off x="711200" y="1854200"/>
            <a:ext cx="4394200" cy="457200"/>
          </a:xfrm>
          <a:prstGeom prst="rect">
            <a:avLst/>
          </a:prstGeom>
        </p:spPr>
      </p:pic>
      <p:pic>
        <p:nvPicPr>
          <p:cNvPr id="240" name="droppedImage.pdf"/>
          <p:cNvPicPr>
            <a:picLocks noChangeAspect="1"/>
          </p:cNvPicPr>
          <p:nvPr/>
        </p:nvPicPr>
        <p:blipFill>
          <a:blip r:embed="rId6">
            <a:extLst/>
          </a:blip>
          <a:stretch>
            <a:fillRect/>
          </a:stretch>
        </p:blipFill>
        <p:spPr>
          <a:xfrm>
            <a:off x="660400" y="6172200"/>
            <a:ext cx="2895600" cy="635000"/>
          </a:xfrm>
          <a:prstGeom prst="rect">
            <a:avLst/>
          </a:prstGeom>
        </p:spPr>
      </p:pic>
      <p:pic>
        <p:nvPicPr>
          <p:cNvPr id="241" name="droppedImage.pdf"/>
          <p:cNvPicPr>
            <a:picLocks noChangeAspect="1"/>
          </p:cNvPicPr>
          <p:nvPr/>
        </p:nvPicPr>
        <p:blipFill>
          <a:blip r:embed="rId7">
            <a:extLst/>
          </a:blip>
          <a:stretch>
            <a:fillRect/>
          </a:stretch>
        </p:blipFill>
        <p:spPr>
          <a:xfrm>
            <a:off x="571500" y="5397500"/>
            <a:ext cx="4330700" cy="635000"/>
          </a:xfrm>
          <a:prstGeom prst="rect">
            <a:avLst/>
          </a:prstGeom>
        </p:spPr>
      </p:pic>
      <p:pic>
        <p:nvPicPr>
          <p:cNvPr id="242" name="droppedImage.pdf"/>
          <p:cNvPicPr>
            <a:picLocks noChangeAspect="1"/>
          </p:cNvPicPr>
          <p:nvPr/>
        </p:nvPicPr>
        <p:blipFill>
          <a:blip r:embed="rId8">
            <a:extLst/>
          </a:blip>
          <a:stretch>
            <a:fillRect/>
          </a:stretch>
        </p:blipFill>
        <p:spPr>
          <a:xfrm>
            <a:off x="508000" y="4203700"/>
            <a:ext cx="5778500" cy="457200"/>
          </a:xfrm>
          <a:prstGeom prst="rect">
            <a:avLst/>
          </a:prstGeom>
        </p:spPr>
      </p:pic>
      <p:pic>
        <p:nvPicPr>
          <p:cNvPr id="243" name="droppedImage.pdf"/>
          <p:cNvPicPr>
            <a:picLocks noChangeAspect="1"/>
          </p:cNvPicPr>
          <p:nvPr/>
        </p:nvPicPr>
        <p:blipFill>
          <a:blip r:embed="rId9">
            <a:extLst/>
          </a:blip>
          <a:stretch>
            <a:fillRect/>
          </a:stretch>
        </p:blipFill>
        <p:spPr>
          <a:xfrm>
            <a:off x="736600" y="2641600"/>
            <a:ext cx="6350000" cy="1003300"/>
          </a:xfrm>
          <a:prstGeom prst="rect">
            <a:avLst/>
          </a:prstGeom>
        </p:spPr>
      </p:pic>
      <p:sp>
        <p:nvSpPr>
          <p:cNvPr id="244" name="Shape 244"/>
          <p:cNvSpPr/>
          <p:nvPr/>
        </p:nvSpPr>
        <p:spPr>
          <a:xfrm>
            <a:off x="-1" y="609600"/>
            <a:ext cx="9144001" cy="1588"/>
          </a:xfrm>
          <a:prstGeom prst="line">
            <a:avLst/>
          </a:prstGeom>
          <a:ln>
            <a:solidFill>
              <a:srgbClr val="000000"/>
            </a:solidFill>
          </a:ln>
        </p:spPr>
        <p:txBody>
          <a:bodyPr lIns="0" tIns="0" rIns="0" bIns="0"/>
          <a:lstStyle/>
          <a:p>
            <a:pPr/>
          </a:p>
        </p:txBody>
      </p:sp>
      <p:sp>
        <p:nvSpPr>
          <p:cNvPr id="245" name="Shape 245"/>
          <p:cNvSpPr/>
          <p:nvPr>
            <p:ph type="title"/>
          </p:nvPr>
        </p:nvSpPr>
        <p:spPr>
          <a:prstGeom prst="rect">
            <a:avLst/>
          </a:prstGeom>
        </p:spPr>
        <p:txBody>
          <a:bodyPr/>
          <a:lstStyle/>
          <a:p>
            <a:pPr/>
            <a:r>
              <a:t>The secret ingredient:  differential equations!  </a:t>
            </a:r>
          </a:p>
        </p:txBody>
      </p:sp>
      <p:pic>
        <p:nvPicPr>
          <p:cNvPr id="246" name="droppedImage.pdf"/>
          <p:cNvPicPr>
            <a:picLocks noChangeAspect="1"/>
          </p:cNvPicPr>
          <p:nvPr/>
        </p:nvPicPr>
        <p:blipFill>
          <a:blip r:embed="rId10">
            <a:extLst/>
          </a:blip>
          <a:stretch>
            <a:fillRect/>
          </a:stretch>
        </p:blipFill>
        <p:spPr>
          <a:xfrm>
            <a:off x="10337800" y="2781300"/>
            <a:ext cx="3810000" cy="635000"/>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1" grpId="4"/>
      <p:bldP build="whole" bldLvl="1" animBg="1" rev="0" advAuto="0" spid="240" grpId="5"/>
      <p:bldP build="whole" bldLvl="1" animBg="1" rev="0" advAuto="0" spid="239" grpId="1"/>
      <p:bldP build="whole" bldLvl="1" animBg="1" rev="0" advAuto="0" spid="243" grpId="2"/>
      <p:bldP build="whole" bldLvl="1" animBg="1" rev="0" advAuto="0" spid="242" grpId="3"/>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New Roman"/>
        <a:ea typeface="Times New Roman"/>
        <a:cs typeface="Times New Roman"/>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
              <a:solidFill>
                <a:srgbClr val="000000"/>
              </a:solidFill>
            </a:uFill>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9525"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New Roman"/>
        <a:ea typeface="Times New Roman"/>
        <a:cs typeface="Times New Roman"/>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
              <a:solidFill>
                <a:srgbClr val="000000"/>
              </a:solidFill>
            </a:uFill>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9525"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